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47" r:id="rId2"/>
    <p:sldId id="479" r:id="rId3"/>
    <p:sldId id="399" r:id="rId4"/>
    <p:sldId id="481" r:id="rId5"/>
    <p:sldId id="482" r:id="rId6"/>
    <p:sldId id="483" r:id="rId7"/>
    <p:sldId id="484" r:id="rId8"/>
    <p:sldId id="485" r:id="rId9"/>
    <p:sldId id="460" r:id="rId10"/>
    <p:sldId id="480" r:id="rId11"/>
    <p:sldId id="489" r:id="rId12"/>
    <p:sldId id="477" r:id="rId13"/>
    <p:sldId id="493" r:id="rId14"/>
    <p:sldId id="494" r:id="rId15"/>
    <p:sldId id="467" r:id="rId16"/>
    <p:sldId id="463" r:id="rId17"/>
    <p:sldId id="465" r:id="rId18"/>
    <p:sldId id="473" r:id="rId19"/>
    <p:sldId id="490" r:id="rId20"/>
    <p:sldId id="474" r:id="rId21"/>
    <p:sldId id="508" r:id="rId22"/>
    <p:sldId id="491" r:id="rId23"/>
    <p:sldId id="509" r:id="rId24"/>
    <p:sldId id="457" r:id="rId25"/>
  </p:sldIdLst>
  <p:sldSz cx="9144000" cy="5715000" type="screen16x10"/>
  <p:notesSz cx="6797675" cy="9926638"/>
  <p:defaultTextStyle>
    <a:defPPr>
      <a:defRPr lang="sl-SI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78F"/>
    <a:srgbClr val="9C287E"/>
    <a:srgbClr val="FFCC00"/>
    <a:srgbClr val="FF3300"/>
    <a:srgbClr val="ECD15E"/>
    <a:srgbClr val="CE9E77"/>
    <a:srgbClr val="CC0000"/>
    <a:srgbClr val="99FF99"/>
    <a:srgbClr val="CC9900"/>
    <a:srgbClr val="BEC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rednji slo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Svetel slog 3 – poudarek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6617" autoAdjust="0"/>
  </p:normalViewPr>
  <p:slideViewPr>
    <p:cSldViewPr>
      <p:cViewPr varScale="1">
        <p:scale>
          <a:sx n="134" d="100"/>
          <a:sy n="134" d="100"/>
        </p:scale>
        <p:origin x="1128" y="114"/>
      </p:cViewPr>
      <p:guideLst>
        <p:guide orient="horz" pos="2160"/>
        <p:guide pos="384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28-4647-909A-313D22C6A437}"/>
              </c:ext>
            </c:extLst>
          </c:dPt>
          <c:dPt>
            <c:idx val="1"/>
            <c:bubble3D val="0"/>
            <c:explosion val="11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28-4647-909A-313D22C6A437}"/>
              </c:ext>
            </c:extLst>
          </c:dPt>
          <c:dPt>
            <c:idx val="2"/>
            <c:bubble3D val="0"/>
            <c:explosion val="1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28-4647-909A-313D22C6A437}"/>
              </c:ext>
            </c:extLst>
          </c:dPt>
          <c:dLbls>
            <c:dLbl>
              <c:idx val="0"/>
              <c:layout>
                <c:manualLayout>
                  <c:x val="-0.05"/>
                  <c:y val="-4.92187469722719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rgbClr val="00B050"/>
                        </a:solidFill>
                      </a:rPr>
                      <a:t>NITROGEN</a:t>
                    </a:r>
                  </a:p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rgbClr val="00B050"/>
                        </a:solidFill>
                      </a:rPr>
                      <a:t>78</a:t>
                    </a:r>
                    <a:r>
                      <a:rPr lang="en-US" sz="1800" baseline="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sz="1800" dirty="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528-4647-909A-313D22C6A43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863312007874017E-2"/>
                  <c:y val="3.51562478373371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B0F0"/>
                        </a:solidFill>
                      </a:rPr>
                      <a:t>OXYGEN</a:t>
                    </a:r>
                  </a:p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B0F0"/>
                        </a:solidFill>
                      </a:rPr>
                      <a:t>21 %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528-4647-909A-313D22C6A43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CC00"/>
                        </a:solidFill>
                      </a:rPr>
                      <a:t>OTHER GASSES</a:t>
                    </a:r>
                  </a:p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CC00"/>
                        </a:solidFill>
                      </a:rPr>
                      <a:t>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528-4647-909A-313D22C6A43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Nitrogen</c:v>
                </c:pt>
                <c:pt idx="1">
                  <c:v>Oxygen </c:v>
                </c:pt>
                <c:pt idx="2">
                  <c:v>Other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78</c:v>
                </c:pt>
                <c:pt idx="1">
                  <c:v>21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528-4647-909A-313D22C6A43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7F0A110C-9FD8-45F5-A4F3-246F9F83154F}" type="datetimeFigureOut">
              <a:rPr lang="sl-SI" smtClean="0"/>
              <a:pPr/>
              <a:t>20. 06. 2018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0E28DC6B-636A-4895-B9BA-E36C16CCDDA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40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868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477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2310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3330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7393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3615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697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0930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8901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048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761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5200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4019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364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859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83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044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402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15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004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DC6B-636A-4895-B9BA-E36C16CCDDA9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187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8C03-88DC-4444-8249-1FD45D3FDE35}" type="datetimeFigureOut">
              <a:rPr lang="sl-SI" smtClean="0"/>
              <a:pPr/>
              <a:t>20. 06. 2018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D7E34-501D-42A1-B5DF-3E07B0175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Naslov 1"/>
          <p:cNvSpPr txBox="1">
            <a:spLocks/>
          </p:cNvSpPr>
          <p:nvPr userDrawn="1"/>
        </p:nvSpPr>
        <p:spPr>
          <a:xfrm>
            <a:off x="-17658" y="-22820"/>
            <a:ext cx="9161658" cy="526770"/>
          </a:xfrm>
          <a:prstGeom prst="rect">
            <a:avLst/>
          </a:prstGeom>
          <a:solidFill>
            <a:srgbClr val="92278F"/>
          </a:solidFill>
        </p:spPr>
        <p:txBody>
          <a:bodyPr vert="horz" lIns="71323" tIns="35662" rIns="71323" bIns="3566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sz="1900" b="1" dirty="0">
                <a:solidFill>
                  <a:schemeClr val="bg1"/>
                </a:solidFill>
              </a:rPr>
              <a:t> </a:t>
            </a:r>
            <a:r>
              <a:rPr lang="sl-SI" sz="1900" b="1" dirty="0">
                <a:solidFill>
                  <a:srgbClr val="92278F"/>
                </a:solidFill>
              </a:rPr>
              <a:t>…..</a:t>
            </a:r>
          </a:p>
        </p:txBody>
      </p:sp>
      <p:pic>
        <p:nvPicPr>
          <p:cNvPr id="8" name="Slika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16" y="4897727"/>
            <a:ext cx="320982" cy="7119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5.jpe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11" Type="http://schemas.openxmlformats.org/officeDocument/2006/relationships/image" Target="../media/image2.jpeg"/><Relationship Id="rId5" Type="http://schemas.openxmlformats.org/officeDocument/2006/relationships/image" Target="../media/image26.png"/><Relationship Id="rId10" Type="http://schemas.openxmlformats.org/officeDocument/2006/relationships/image" Target="../media/image31.gif"/><Relationship Id="rId4" Type="http://schemas.microsoft.com/office/2007/relationships/hdphoto" Target="../media/hdphoto1.wdp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N-GEN%20animacija-TEHNOGAMA1.wmv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Water%20chiller%20animacija-TEHNOGAMA1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omega-air.s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/>
          <p:cNvSpPr txBox="1"/>
          <p:nvPr/>
        </p:nvSpPr>
        <p:spPr>
          <a:xfrm>
            <a:off x="683568" y="1957400"/>
            <a:ext cx="7758354" cy="71835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sl-SI" sz="4200" b="1" dirty="0" err="1">
                <a:solidFill>
                  <a:srgbClr val="92278F"/>
                </a:solidFill>
              </a:rPr>
              <a:t>NITROGEN</a:t>
            </a:r>
            <a:r>
              <a:rPr lang="sl-SI" sz="4200" b="1" dirty="0">
                <a:solidFill>
                  <a:srgbClr val="92278F"/>
                </a:solidFill>
              </a:rPr>
              <a:t> </a:t>
            </a:r>
            <a:r>
              <a:rPr lang="sl-SI" sz="4200" b="1" dirty="0" err="1">
                <a:solidFill>
                  <a:srgbClr val="92278F"/>
                </a:solidFill>
              </a:rPr>
              <a:t>GENERATORS</a:t>
            </a:r>
            <a:endParaRPr lang="sl-SI" sz="4200" b="1" dirty="0">
              <a:solidFill>
                <a:srgbClr val="92278F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avokotnik 52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4" name="Slika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grpSp>
        <p:nvGrpSpPr>
          <p:cNvPr id="86" name="Skupina 85"/>
          <p:cNvGrpSpPr/>
          <p:nvPr/>
        </p:nvGrpSpPr>
        <p:grpSpPr>
          <a:xfrm>
            <a:off x="694515" y="637253"/>
            <a:ext cx="7947113" cy="4966455"/>
            <a:chOff x="2417988" y="764704"/>
            <a:chExt cx="6883261" cy="5959746"/>
          </a:xfrm>
        </p:grpSpPr>
        <p:cxnSp>
          <p:nvCxnSpPr>
            <p:cNvPr id="6" name="Raven povezovalnik 5"/>
            <p:cNvCxnSpPr/>
            <p:nvPr/>
          </p:nvCxnSpPr>
          <p:spPr>
            <a:xfrm>
              <a:off x="3306586" y="764704"/>
              <a:ext cx="0" cy="5184576"/>
            </a:xfrm>
            <a:prstGeom prst="line">
              <a:avLst/>
            </a:prstGeom>
            <a:ln w="28575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en povezovalnik 7"/>
            <p:cNvCxnSpPr/>
            <p:nvPr/>
          </p:nvCxnSpPr>
          <p:spPr>
            <a:xfrm>
              <a:off x="3306586" y="5949280"/>
              <a:ext cx="5616624" cy="0"/>
            </a:xfrm>
            <a:prstGeom prst="line">
              <a:avLst/>
            </a:prstGeom>
            <a:ln w="28575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povezovalnik 9"/>
            <p:cNvCxnSpPr/>
            <p:nvPr/>
          </p:nvCxnSpPr>
          <p:spPr>
            <a:xfrm flipV="1">
              <a:off x="8419154" y="1052736"/>
              <a:ext cx="0" cy="4896544"/>
            </a:xfrm>
            <a:prstGeom prst="line">
              <a:avLst/>
            </a:prstGeom>
            <a:ln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>
            <a:xfrm flipH="1">
              <a:off x="3306586" y="1052736"/>
              <a:ext cx="5112568" cy="0"/>
            </a:xfrm>
            <a:prstGeom prst="line">
              <a:avLst/>
            </a:prstGeom>
            <a:ln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>
            <a:xfrm>
              <a:off x="3594618" y="1052736"/>
              <a:ext cx="0" cy="4896544"/>
            </a:xfrm>
            <a:prstGeom prst="line">
              <a:avLst/>
            </a:prstGeom>
            <a:ln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>
            <a:xfrm>
              <a:off x="4890762" y="1052736"/>
              <a:ext cx="0" cy="3456384"/>
            </a:xfrm>
            <a:prstGeom prst="line">
              <a:avLst/>
            </a:prstGeom>
            <a:ln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3594618" y="4509120"/>
              <a:ext cx="2448272" cy="0"/>
            </a:xfrm>
            <a:prstGeom prst="line">
              <a:avLst/>
            </a:prstGeom>
            <a:ln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>
            <a:xfrm>
              <a:off x="6042890" y="4509120"/>
              <a:ext cx="720080" cy="1440160"/>
            </a:xfrm>
            <a:prstGeom prst="line">
              <a:avLst/>
            </a:prstGeom>
            <a:ln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/>
            <p:cNvCxnSpPr/>
            <p:nvPr/>
          </p:nvCxnSpPr>
          <p:spPr>
            <a:xfrm flipH="1" flipV="1">
              <a:off x="6762970" y="1052736"/>
              <a:ext cx="720080" cy="4896544"/>
            </a:xfrm>
            <a:prstGeom prst="line">
              <a:avLst/>
            </a:prstGeom>
            <a:ln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en povezovalnik 23"/>
            <p:cNvCxnSpPr/>
            <p:nvPr/>
          </p:nvCxnSpPr>
          <p:spPr>
            <a:xfrm flipH="1">
              <a:off x="3234578" y="4941168"/>
              <a:ext cx="72008" cy="0"/>
            </a:xfrm>
            <a:prstGeom prst="line">
              <a:avLst/>
            </a:prstGeom>
            <a:ln w="28575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ven povezovalnik 25"/>
            <p:cNvCxnSpPr/>
            <p:nvPr/>
          </p:nvCxnSpPr>
          <p:spPr>
            <a:xfrm flipH="1">
              <a:off x="3234578" y="4005064"/>
              <a:ext cx="72008" cy="0"/>
            </a:xfrm>
            <a:prstGeom prst="line">
              <a:avLst/>
            </a:prstGeom>
            <a:ln w="28575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en povezovalnik 27"/>
            <p:cNvCxnSpPr/>
            <p:nvPr/>
          </p:nvCxnSpPr>
          <p:spPr>
            <a:xfrm flipH="1">
              <a:off x="3234578" y="2996952"/>
              <a:ext cx="72008" cy="0"/>
            </a:xfrm>
            <a:prstGeom prst="line">
              <a:avLst/>
            </a:prstGeom>
            <a:ln w="28575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ven povezovalnik 29"/>
            <p:cNvCxnSpPr/>
            <p:nvPr/>
          </p:nvCxnSpPr>
          <p:spPr>
            <a:xfrm flipH="1">
              <a:off x="3234578" y="2060848"/>
              <a:ext cx="72008" cy="0"/>
            </a:xfrm>
            <a:prstGeom prst="line">
              <a:avLst/>
            </a:prstGeom>
            <a:ln w="28575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en povezovalnik 31"/>
            <p:cNvCxnSpPr/>
            <p:nvPr/>
          </p:nvCxnSpPr>
          <p:spPr>
            <a:xfrm>
              <a:off x="3306586" y="105273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en povezovalnik 33"/>
            <p:cNvCxnSpPr/>
            <p:nvPr/>
          </p:nvCxnSpPr>
          <p:spPr>
            <a:xfrm>
              <a:off x="4530722" y="594928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ven povezovalnik 35"/>
            <p:cNvCxnSpPr/>
            <p:nvPr/>
          </p:nvCxnSpPr>
          <p:spPr>
            <a:xfrm>
              <a:off x="5538834" y="5949280"/>
              <a:ext cx="0" cy="72008"/>
            </a:xfrm>
            <a:prstGeom prst="line">
              <a:avLst/>
            </a:prstGeom>
            <a:ln w="28575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ven povezovalnik 37"/>
            <p:cNvCxnSpPr/>
            <p:nvPr/>
          </p:nvCxnSpPr>
          <p:spPr>
            <a:xfrm>
              <a:off x="6474938" y="5949280"/>
              <a:ext cx="0" cy="72008"/>
            </a:xfrm>
            <a:prstGeom prst="line">
              <a:avLst/>
            </a:prstGeom>
            <a:ln w="28575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ven povezovalnik 39"/>
            <p:cNvCxnSpPr/>
            <p:nvPr/>
          </p:nvCxnSpPr>
          <p:spPr>
            <a:xfrm>
              <a:off x="7483050" y="5949280"/>
              <a:ext cx="0" cy="72008"/>
            </a:xfrm>
            <a:prstGeom prst="line">
              <a:avLst/>
            </a:prstGeom>
            <a:ln w="28575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ven povezovalnik 41"/>
            <p:cNvCxnSpPr/>
            <p:nvPr/>
          </p:nvCxnSpPr>
          <p:spPr>
            <a:xfrm>
              <a:off x="8419154" y="5949280"/>
              <a:ext cx="0" cy="72008"/>
            </a:xfrm>
            <a:prstGeom prst="line">
              <a:avLst/>
            </a:prstGeom>
            <a:ln w="28575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PoljeZBesedilom 43"/>
            <p:cNvSpPr txBox="1"/>
            <p:nvPr/>
          </p:nvSpPr>
          <p:spPr>
            <a:xfrm>
              <a:off x="2555347" y="885738"/>
              <a:ext cx="1116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99,9999</a:t>
              </a:r>
            </a:p>
          </p:txBody>
        </p:sp>
        <p:sp>
          <p:nvSpPr>
            <p:cNvPr id="45" name="PoljeZBesedilom 44"/>
            <p:cNvSpPr txBox="1"/>
            <p:nvPr/>
          </p:nvSpPr>
          <p:spPr>
            <a:xfrm>
              <a:off x="2596105" y="1847400"/>
              <a:ext cx="981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99,999</a:t>
              </a:r>
            </a:p>
          </p:txBody>
        </p:sp>
        <p:sp>
          <p:nvSpPr>
            <p:cNvPr id="46" name="PoljeZBesedilom 45"/>
            <p:cNvSpPr txBox="1"/>
            <p:nvPr/>
          </p:nvSpPr>
          <p:spPr>
            <a:xfrm>
              <a:off x="2692276" y="281228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99,99</a:t>
              </a:r>
            </a:p>
          </p:txBody>
        </p:sp>
        <p:sp>
          <p:nvSpPr>
            <p:cNvPr id="47" name="PoljeZBesedilom 46"/>
            <p:cNvSpPr txBox="1"/>
            <p:nvPr/>
          </p:nvSpPr>
          <p:spPr>
            <a:xfrm>
              <a:off x="2770291" y="3771816"/>
              <a:ext cx="665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99,9</a:t>
              </a:r>
            </a:p>
          </p:txBody>
        </p:sp>
        <p:sp>
          <p:nvSpPr>
            <p:cNvPr id="48" name="PoljeZBesedilom 47"/>
            <p:cNvSpPr txBox="1"/>
            <p:nvPr/>
          </p:nvSpPr>
          <p:spPr>
            <a:xfrm>
              <a:off x="2923637" y="4756502"/>
              <a:ext cx="511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99</a:t>
              </a:r>
            </a:p>
          </p:txBody>
        </p:sp>
        <p:sp>
          <p:nvSpPr>
            <p:cNvPr id="49" name="PoljeZBesedilom 48"/>
            <p:cNvSpPr txBox="1"/>
            <p:nvPr/>
          </p:nvSpPr>
          <p:spPr>
            <a:xfrm>
              <a:off x="2923821" y="5702959"/>
              <a:ext cx="439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90</a:t>
              </a:r>
            </a:p>
          </p:txBody>
        </p:sp>
        <p:sp>
          <p:nvSpPr>
            <p:cNvPr id="50" name="PoljeZBesedilom 49"/>
            <p:cNvSpPr txBox="1"/>
            <p:nvPr/>
          </p:nvSpPr>
          <p:spPr>
            <a:xfrm>
              <a:off x="3378594" y="6084004"/>
              <a:ext cx="1116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1</a:t>
              </a:r>
            </a:p>
          </p:txBody>
        </p:sp>
        <p:sp>
          <p:nvSpPr>
            <p:cNvPr id="51" name="PoljeZBesedilom 50"/>
            <p:cNvSpPr txBox="1"/>
            <p:nvPr/>
          </p:nvSpPr>
          <p:spPr>
            <a:xfrm>
              <a:off x="4332700" y="6084004"/>
              <a:ext cx="1116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10</a:t>
              </a:r>
            </a:p>
          </p:txBody>
        </p:sp>
        <p:cxnSp>
          <p:nvCxnSpPr>
            <p:cNvPr id="52" name="Raven povezovalnik 51"/>
            <p:cNvCxnSpPr/>
            <p:nvPr/>
          </p:nvCxnSpPr>
          <p:spPr>
            <a:xfrm>
              <a:off x="4530722" y="5949280"/>
              <a:ext cx="0" cy="72008"/>
            </a:xfrm>
            <a:prstGeom prst="line">
              <a:avLst/>
            </a:prstGeom>
            <a:ln w="28575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oljeZBesedilom 54"/>
            <p:cNvSpPr txBox="1"/>
            <p:nvPr/>
          </p:nvSpPr>
          <p:spPr>
            <a:xfrm>
              <a:off x="5273402" y="6084004"/>
              <a:ext cx="1116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100</a:t>
              </a:r>
            </a:p>
          </p:txBody>
        </p:sp>
        <p:sp>
          <p:nvSpPr>
            <p:cNvPr id="56" name="PoljeZBesedilom 55"/>
            <p:cNvSpPr txBox="1"/>
            <p:nvPr/>
          </p:nvSpPr>
          <p:spPr>
            <a:xfrm>
              <a:off x="6052087" y="6084004"/>
              <a:ext cx="1116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1000</a:t>
              </a:r>
            </a:p>
          </p:txBody>
        </p:sp>
        <p:sp>
          <p:nvSpPr>
            <p:cNvPr id="57" name="PoljeZBesedilom 56"/>
            <p:cNvSpPr txBox="1"/>
            <p:nvPr/>
          </p:nvSpPr>
          <p:spPr>
            <a:xfrm>
              <a:off x="7069003" y="6084004"/>
              <a:ext cx="1116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10000</a:t>
              </a:r>
            </a:p>
          </p:txBody>
        </p:sp>
        <p:sp>
          <p:nvSpPr>
            <p:cNvPr id="58" name="PoljeZBesedilom 57"/>
            <p:cNvSpPr txBox="1"/>
            <p:nvPr/>
          </p:nvSpPr>
          <p:spPr>
            <a:xfrm>
              <a:off x="8185126" y="6093296"/>
              <a:ext cx="1116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100000</a:t>
              </a:r>
            </a:p>
          </p:txBody>
        </p:sp>
        <p:sp>
          <p:nvSpPr>
            <p:cNvPr id="63" name="PoljeZBesedilom 62"/>
            <p:cNvSpPr txBox="1"/>
            <p:nvPr/>
          </p:nvSpPr>
          <p:spPr>
            <a:xfrm>
              <a:off x="4215494" y="5044533"/>
              <a:ext cx="156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92278F"/>
                  </a:solidFill>
                </a:rPr>
                <a:t>MEMBRANE</a:t>
              </a:r>
            </a:p>
          </p:txBody>
        </p:sp>
        <p:sp>
          <p:nvSpPr>
            <p:cNvPr id="64" name="PoljeZBesedilom 63"/>
            <p:cNvSpPr txBox="1"/>
            <p:nvPr/>
          </p:nvSpPr>
          <p:spPr>
            <a:xfrm rot="16200000">
              <a:off x="3097685" y="2411941"/>
              <a:ext cx="2364211" cy="26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>
                  <a:solidFill>
                    <a:srgbClr val="92278F"/>
                  </a:solidFill>
                </a:rPr>
                <a:t>LIQUID NITROGEN</a:t>
              </a:r>
            </a:p>
          </p:txBody>
        </p:sp>
        <p:sp>
          <p:nvSpPr>
            <p:cNvPr id="65" name="PoljeZBesedilom 64"/>
            <p:cNvSpPr txBox="1"/>
            <p:nvPr/>
          </p:nvSpPr>
          <p:spPr>
            <a:xfrm>
              <a:off x="5590190" y="2596262"/>
              <a:ext cx="756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>
                  <a:solidFill>
                    <a:srgbClr val="92278F"/>
                  </a:solidFill>
                </a:rPr>
                <a:t>PSA</a:t>
              </a:r>
            </a:p>
          </p:txBody>
        </p:sp>
        <p:sp>
          <p:nvSpPr>
            <p:cNvPr id="66" name="PoljeZBesedilom 65"/>
            <p:cNvSpPr txBox="1"/>
            <p:nvPr/>
          </p:nvSpPr>
          <p:spPr>
            <a:xfrm rot="16200000">
              <a:off x="6292769" y="3175994"/>
              <a:ext cx="3181943" cy="26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>
                  <a:solidFill>
                    <a:srgbClr val="92278F"/>
                  </a:solidFill>
                </a:rPr>
                <a:t>CRYOGENIC NITROGEN PLANT</a:t>
              </a:r>
            </a:p>
          </p:txBody>
        </p:sp>
        <p:sp>
          <p:nvSpPr>
            <p:cNvPr id="67" name="PoljeZBesedilom 66"/>
            <p:cNvSpPr txBox="1"/>
            <p:nvPr/>
          </p:nvSpPr>
          <p:spPr>
            <a:xfrm rot="16200000">
              <a:off x="2351474" y="2689670"/>
              <a:ext cx="2364211" cy="26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>
                  <a:solidFill>
                    <a:srgbClr val="92278F"/>
                  </a:solidFill>
                </a:rPr>
                <a:t>CYLINDER</a:t>
              </a:r>
            </a:p>
          </p:txBody>
        </p:sp>
        <p:sp>
          <p:nvSpPr>
            <p:cNvPr id="68" name="PoljeZBesedilom 67"/>
            <p:cNvSpPr txBox="1"/>
            <p:nvPr/>
          </p:nvSpPr>
          <p:spPr>
            <a:xfrm rot="16200000">
              <a:off x="1369170" y="3050821"/>
              <a:ext cx="2364211" cy="26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err="1">
                  <a:solidFill>
                    <a:srgbClr val="92278F"/>
                  </a:solidFill>
                </a:rPr>
                <a:t>Nitrogen</a:t>
              </a:r>
              <a:r>
                <a:rPr lang="sl-SI" dirty="0">
                  <a:solidFill>
                    <a:srgbClr val="92278F"/>
                  </a:solidFill>
                </a:rPr>
                <a:t> </a:t>
              </a:r>
              <a:r>
                <a:rPr lang="sl-SI" dirty="0" err="1">
                  <a:solidFill>
                    <a:srgbClr val="92278F"/>
                  </a:solidFill>
                </a:rPr>
                <a:t>purity</a:t>
              </a:r>
              <a:r>
                <a:rPr lang="sl-SI" dirty="0">
                  <a:solidFill>
                    <a:srgbClr val="92278F"/>
                  </a:solidFill>
                </a:rPr>
                <a:t> [%]</a:t>
              </a:r>
            </a:p>
          </p:txBody>
        </p:sp>
        <p:sp>
          <p:nvSpPr>
            <p:cNvPr id="69" name="PoljeZBesedilom 68"/>
            <p:cNvSpPr txBox="1"/>
            <p:nvPr/>
          </p:nvSpPr>
          <p:spPr>
            <a:xfrm>
              <a:off x="4989097" y="6355118"/>
              <a:ext cx="2364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err="1">
                  <a:solidFill>
                    <a:srgbClr val="92278F"/>
                  </a:solidFill>
                </a:rPr>
                <a:t>Nitrogen</a:t>
              </a:r>
              <a:r>
                <a:rPr lang="sl-SI" dirty="0">
                  <a:solidFill>
                    <a:srgbClr val="92278F"/>
                  </a:solidFill>
                </a:rPr>
                <a:t> </a:t>
              </a:r>
              <a:r>
                <a:rPr lang="sl-SI" dirty="0" err="1">
                  <a:solidFill>
                    <a:srgbClr val="92278F"/>
                  </a:solidFill>
                </a:rPr>
                <a:t>consumption</a:t>
              </a:r>
              <a:r>
                <a:rPr lang="sl-SI" dirty="0">
                  <a:solidFill>
                    <a:srgbClr val="92278F"/>
                  </a:solidFill>
                </a:rPr>
                <a:t> [Nm3/h]</a:t>
              </a:r>
            </a:p>
          </p:txBody>
        </p:sp>
        <p:cxnSp>
          <p:nvCxnSpPr>
            <p:cNvPr id="71" name="Raven povezovalnik 70"/>
            <p:cNvCxnSpPr/>
            <p:nvPr/>
          </p:nvCxnSpPr>
          <p:spPr>
            <a:xfrm flipH="1">
              <a:off x="4890761" y="1070404"/>
              <a:ext cx="1872209" cy="0"/>
            </a:xfrm>
            <a:prstGeom prst="line">
              <a:avLst/>
            </a:prstGeom>
            <a:ln w="50800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ven povezovalnik 71"/>
            <p:cNvCxnSpPr/>
            <p:nvPr/>
          </p:nvCxnSpPr>
          <p:spPr>
            <a:xfrm flipV="1">
              <a:off x="4890761" y="1070404"/>
              <a:ext cx="0" cy="3438716"/>
            </a:xfrm>
            <a:prstGeom prst="line">
              <a:avLst/>
            </a:prstGeom>
            <a:ln w="50800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ven povezovalnik 73"/>
            <p:cNvCxnSpPr/>
            <p:nvPr/>
          </p:nvCxnSpPr>
          <p:spPr>
            <a:xfrm flipH="1" flipV="1">
              <a:off x="4890761" y="4509120"/>
              <a:ext cx="1183941" cy="17667"/>
            </a:xfrm>
            <a:prstGeom prst="line">
              <a:avLst/>
            </a:prstGeom>
            <a:ln w="50800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ven povezovalnik 76"/>
            <p:cNvCxnSpPr/>
            <p:nvPr/>
          </p:nvCxnSpPr>
          <p:spPr>
            <a:xfrm flipH="1" flipV="1">
              <a:off x="6074702" y="4526788"/>
              <a:ext cx="688267" cy="1422487"/>
            </a:xfrm>
            <a:prstGeom prst="line">
              <a:avLst/>
            </a:prstGeom>
            <a:ln w="50800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ven povezovalnik 79"/>
            <p:cNvCxnSpPr/>
            <p:nvPr/>
          </p:nvCxnSpPr>
          <p:spPr>
            <a:xfrm flipH="1" flipV="1">
              <a:off x="6762969" y="1070404"/>
              <a:ext cx="720081" cy="4896539"/>
            </a:xfrm>
            <a:prstGeom prst="line">
              <a:avLst/>
            </a:prstGeom>
            <a:ln w="50800">
              <a:solidFill>
                <a:srgbClr val="922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nakokraki trikotnik 82"/>
            <p:cNvSpPr/>
            <p:nvPr/>
          </p:nvSpPr>
          <p:spPr>
            <a:xfrm>
              <a:off x="6762969" y="1070403"/>
              <a:ext cx="720081" cy="4896540"/>
            </a:xfrm>
            <a:prstGeom prst="triangle">
              <a:avLst>
                <a:gd name="adj" fmla="val 0"/>
              </a:avLst>
            </a:prstGeom>
            <a:solidFill>
              <a:srgbClr val="92278F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4" name="Enakokraki trikotnik 83"/>
            <p:cNvSpPr/>
            <p:nvPr/>
          </p:nvSpPr>
          <p:spPr>
            <a:xfrm rot="16200000">
              <a:off x="5707591" y="4876231"/>
              <a:ext cx="1422492" cy="688268"/>
            </a:xfrm>
            <a:prstGeom prst="triangle">
              <a:avLst>
                <a:gd name="adj" fmla="val 100000"/>
              </a:avLst>
            </a:prstGeom>
            <a:solidFill>
              <a:srgbClr val="92278F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5" name="Pravokotnik 84"/>
            <p:cNvSpPr/>
            <p:nvPr/>
          </p:nvSpPr>
          <p:spPr>
            <a:xfrm>
              <a:off x="4890761" y="1070403"/>
              <a:ext cx="1872208" cy="3438717"/>
            </a:xfrm>
            <a:prstGeom prst="rect">
              <a:avLst/>
            </a:prstGeom>
            <a:solidFill>
              <a:srgbClr val="92278F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7" name="PoljeZBesedilom 3"/>
          <p:cNvSpPr txBox="1"/>
          <p:nvPr/>
        </p:nvSpPr>
        <p:spPr>
          <a:xfrm>
            <a:off x="251520" y="24793"/>
            <a:ext cx="8220968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dirty="0">
                <a:solidFill>
                  <a:schemeClr val="bg1"/>
                </a:solidFill>
              </a:rPr>
              <a:t>NITROGEN PRODUCTION METHODS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3"/>
          <p:cNvSpPr txBox="1"/>
          <p:nvPr/>
        </p:nvSpPr>
        <p:spPr>
          <a:xfrm>
            <a:off x="251520" y="24793"/>
            <a:ext cx="8220968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dirty="0">
                <a:solidFill>
                  <a:schemeClr val="bg1"/>
                </a:solidFill>
              </a:rPr>
              <a:t>WHY GENERATE YOUR OWN N2 / O2 RATHER THAN USING LIN?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4463988" y="762315"/>
            <a:ext cx="4050450" cy="383916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b="1" dirty="0">
                <a:solidFill>
                  <a:srgbClr val="92278F"/>
                </a:solidFill>
              </a:rPr>
              <a:t>CONTRACT SUPPLY</a:t>
            </a:r>
            <a:endParaRPr lang="en-US" sz="1900" b="1" dirty="0">
              <a:solidFill>
                <a:srgbClr val="92278F"/>
              </a:solidFill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202153" y="762313"/>
            <a:ext cx="4050450" cy="383917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b="1" dirty="0">
                <a:solidFill>
                  <a:srgbClr val="92278F"/>
                </a:solidFill>
              </a:rPr>
              <a:t>PSA GENERATOR</a:t>
            </a:r>
            <a:endParaRPr lang="en-US" sz="1900" b="1" dirty="0">
              <a:solidFill>
                <a:srgbClr val="92278F"/>
              </a:solidFill>
            </a:endParaRPr>
          </a:p>
        </p:txBody>
      </p:sp>
      <p:cxnSp>
        <p:nvCxnSpPr>
          <p:cNvPr id="16" name="Raven povezovalnik 15"/>
          <p:cNvCxnSpPr/>
          <p:nvPr/>
        </p:nvCxnSpPr>
        <p:spPr>
          <a:xfrm>
            <a:off x="4355976" y="757267"/>
            <a:ext cx="12883" cy="4463483"/>
          </a:xfrm>
          <a:prstGeom prst="line">
            <a:avLst/>
          </a:prstGeom>
          <a:ln>
            <a:solidFill>
              <a:srgbClr val="9227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Slika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20248"/>
            <a:ext cx="2034226" cy="3972286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4"/>
          <a:srcRect l="32760" r="31961"/>
          <a:stretch/>
        </p:blipFill>
        <p:spPr>
          <a:xfrm>
            <a:off x="7812360" y="1657367"/>
            <a:ext cx="1098122" cy="3180353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12" y="1657367"/>
            <a:ext cx="3060340" cy="318035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13454"/>
            <a:ext cx="8229600" cy="377163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Safety reason</a:t>
            </a:r>
            <a:endParaRPr lang="sl-SI" dirty="0"/>
          </a:p>
          <a:p>
            <a:pPr lvl="0"/>
            <a:r>
              <a:rPr lang="sl-SI" dirty="0" err="1"/>
              <a:t>Simple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en-US" dirty="0"/>
              <a:t>Ready on demand</a:t>
            </a:r>
            <a:endParaRPr lang="sl-SI" dirty="0"/>
          </a:p>
          <a:p>
            <a:pPr lvl="0"/>
            <a:r>
              <a:rPr lang="en-US" dirty="0"/>
              <a:t>Total control over production</a:t>
            </a:r>
            <a:endParaRPr lang="sl-SI" dirty="0"/>
          </a:p>
          <a:p>
            <a:pPr lvl="0"/>
            <a:r>
              <a:rPr lang="en-US" dirty="0"/>
              <a:t>Production capacity fit your needs</a:t>
            </a:r>
            <a:endParaRPr lang="sl-SI" dirty="0"/>
          </a:p>
          <a:p>
            <a:pPr lvl="0"/>
            <a:r>
              <a:rPr lang="en-US" dirty="0"/>
              <a:t>No icing of the liquid </a:t>
            </a:r>
            <a:r>
              <a:rPr lang="sl-SI" dirty="0" smtClean="0"/>
              <a:t>gas</a:t>
            </a:r>
            <a:r>
              <a:rPr lang="en-US" dirty="0" smtClean="0"/>
              <a:t> </a:t>
            </a:r>
            <a:r>
              <a:rPr lang="en-US" dirty="0"/>
              <a:t>tanks</a:t>
            </a:r>
            <a:endParaRPr lang="sl-SI" dirty="0"/>
          </a:p>
          <a:p>
            <a:pPr lvl="0"/>
            <a:r>
              <a:rPr lang="en-US" dirty="0"/>
              <a:t>No losses of the </a:t>
            </a:r>
            <a:r>
              <a:rPr lang="sl-SI" dirty="0" err="1" smtClean="0"/>
              <a:t>gass</a:t>
            </a:r>
            <a:r>
              <a:rPr lang="en-US" dirty="0" smtClean="0"/>
              <a:t> </a:t>
            </a:r>
            <a:r>
              <a:rPr lang="en-US" dirty="0"/>
              <a:t>du</a:t>
            </a:r>
            <a:r>
              <a:rPr lang="sl-SI" dirty="0"/>
              <a:t>e</a:t>
            </a:r>
            <a:r>
              <a:rPr lang="en-US" dirty="0"/>
              <a:t> to evaporation</a:t>
            </a:r>
            <a:endParaRPr lang="sl-SI" dirty="0"/>
          </a:p>
          <a:p>
            <a:r>
              <a:rPr lang="en-US" dirty="0"/>
              <a:t>Low</a:t>
            </a:r>
            <a:r>
              <a:rPr lang="sl-SI" dirty="0"/>
              <a:t>er</a:t>
            </a:r>
            <a:r>
              <a:rPr lang="en-US" dirty="0"/>
              <a:t> costs</a:t>
            </a:r>
            <a:endParaRPr lang="sl-SI" dirty="0"/>
          </a:p>
          <a:p>
            <a:r>
              <a:rPr lang="sl-SI" dirty="0"/>
              <a:t>No </a:t>
            </a:r>
            <a:r>
              <a:rPr lang="sl-SI" dirty="0" err="1"/>
              <a:t>contractual</a:t>
            </a:r>
            <a:r>
              <a:rPr lang="sl-SI" dirty="0"/>
              <a:t> </a:t>
            </a:r>
            <a:r>
              <a:rPr lang="sl-SI" dirty="0" err="1"/>
              <a:t>limitations</a:t>
            </a:r>
            <a:endParaRPr lang="en-US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PoljeZBesedilom 3"/>
          <p:cNvSpPr txBox="1"/>
          <p:nvPr/>
        </p:nvSpPr>
        <p:spPr>
          <a:xfrm>
            <a:off x="251520" y="24793"/>
            <a:ext cx="901900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dirty="0">
                <a:solidFill>
                  <a:schemeClr val="bg1"/>
                </a:solidFill>
              </a:rPr>
              <a:t>WHY GENERATE YOUR OWN GAS RATHER THAN USING CONTRACT SUPPLY?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620141" y="697260"/>
            <a:ext cx="702078" cy="7952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47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sl-SI" sz="4700" b="1" dirty="0">
              <a:solidFill>
                <a:srgbClr val="00B05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6620141" y="1117307"/>
            <a:ext cx="702078" cy="7952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47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sl-SI" sz="4700" b="1" dirty="0">
              <a:solidFill>
                <a:srgbClr val="00B05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620141" y="1537354"/>
            <a:ext cx="702078" cy="7952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47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sl-SI" sz="4700" b="1" dirty="0">
              <a:solidFill>
                <a:srgbClr val="00B05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6620141" y="2017407"/>
            <a:ext cx="702078" cy="7952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47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sl-SI" sz="4700" b="1" dirty="0">
              <a:solidFill>
                <a:srgbClr val="00B05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620141" y="2437454"/>
            <a:ext cx="702078" cy="7952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47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sl-SI" sz="4700" b="1" dirty="0">
              <a:solidFill>
                <a:srgbClr val="00B05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620141" y="3397560"/>
            <a:ext cx="702078" cy="7952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47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sl-SI" sz="4700" b="1" dirty="0">
              <a:solidFill>
                <a:srgbClr val="00B05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6624228" y="2917507"/>
            <a:ext cx="702078" cy="7952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47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sl-SI" sz="4700" b="1" dirty="0">
              <a:solidFill>
                <a:srgbClr val="00B05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6624228" y="3877614"/>
            <a:ext cx="702078" cy="7952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47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sl-SI" sz="47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ravokotnik 202"/>
          <p:cNvSpPr/>
          <p:nvPr/>
        </p:nvSpPr>
        <p:spPr>
          <a:xfrm>
            <a:off x="-36512" y="-22820"/>
            <a:ext cx="9180512" cy="4320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8" name="PoljeZBesedilom 3"/>
          <p:cNvSpPr txBox="1"/>
          <p:nvPr/>
        </p:nvSpPr>
        <p:spPr>
          <a:xfrm>
            <a:off x="251520" y="24793"/>
            <a:ext cx="8220968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dirty="0">
                <a:solidFill>
                  <a:schemeClr val="bg1"/>
                </a:solidFill>
              </a:rPr>
              <a:t>HOW PSA GAS GENERATOR WORKS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109" name="Slika 10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3333750"/>
            <a:ext cx="2239200" cy="2239200"/>
          </a:xfrm>
          <a:prstGeom prst="rect">
            <a:avLst/>
          </a:prstGeom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27" y="466015"/>
            <a:ext cx="353519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Pravokotnik 3"/>
          <p:cNvSpPr/>
          <p:nvPr/>
        </p:nvSpPr>
        <p:spPr>
          <a:xfrm>
            <a:off x="3267404" y="1680625"/>
            <a:ext cx="766937" cy="2237409"/>
          </a:xfrm>
          <a:custGeom>
            <a:avLst/>
            <a:gdLst>
              <a:gd name="connsiteX0" fmla="*/ 0 w 766937"/>
              <a:gd name="connsiteY0" fmla="*/ 0 h 2087389"/>
              <a:gd name="connsiteX1" fmla="*/ 766937 w 766937"/>
              <a:gd name="connsiteY1" fmla="*/ 0 h 2087389"/>
              <a:gd name="connsiteX2" fmla="*/ 766937 w 766937"/>
              <a:gd name="connsiteY2" fmla="*/ 2087389 h 2087389"/>
              <a:gd name="connsiteX3" fmla="*/ 0 w 766937"/>
              <a:gd name="connsiteY3" fmla="*/ 2087389 h 2087389"/>
              <a:gd name="connsiteX4" fmla="*/ 0 w 766937"/>
              <a:gd name="connsiteY4" fmla="*/ 0 h 2087389"/>
              <a:gd name="connsiteX0" fmla="*/ 0 w 766937"/>
              <a:gd name="connsiteY0" fmla="*/ 0 h 2232646"/>
              <a:gd name="connsiteX1" fmla="*/ 766937 w 766937"/>
              <a:gd name="connsiteY1" fmla="*/ 0 h 2232646"/>
              <a:gd name="connsiteX2" fmla="*/ 766937 w 766937"/>
              <a:gd name="connsiteY2" fmla="*/ 2087389 h 2232646"/>
              <a:gd name="connsiteX3" fmla="*/ 340694 w 766937"/>
              <a:gd name="connsiteY3" fmla="*/ 2232646 h 2232646"/>
              <a:gd name="connsiteX4" fmla="*/ 0 w 766937"/>
              <a:gd name="connsiteY4" fmla="*/ 2087389 h 2232646"/>
              <a:gd name="connsiteX5" fmla="*/ 0 w 766937"/>
              <a:gd name="connsiteY5" fmla="*/ 0 h 2232646"/>
              <a:gd name="connsiteX0" fmla="*/ 0 w 766937"/>
              <a:gd name="connsiteY0" fmla="*/ 0 h 2291368"/>
              <a:gd name="connsiteX1" fmla="*/ 766937 w 766937"/>
              <a:gd name="connsiteY1" fmla="*/ 0 h 2291368"/>
              <a:gd name="connsiteX2" fmla="*/ 766937 w 766937"/>
              <a:gd name="connsiteY2" fmla="*/ 2087389 h 2291368"/>
              <a:gd name="connsiteX3" fmla="*/ 424038 w 766937"/>
              <a:gd name="connsiteY3" fmla="*/ 2232645 h 2291368"/>
              <a:gd name="connsiteX4" fmla="*/ 340694 w 766937"/>
              <a:gd name="connsiteY4" fmla="*/ 2232646 h 2291368"/>
              <a:gd name="connsiteX5" fmla="*/ 0 w 766937"/>
              <a:gd name="connsiteY5" fmla="*/ 2087389 h 2291368"/>
              <a:gd name="connsiteX6" fmla="*/ 0 w 766937"/>
              <a:gd name="connsiteY6" fmla="*/ 0 h 2291368"/>
              <a:gd name="connsiteX0" fmla="*/ 0 w 766937"/>
              <a:gd name="connsiteY0" fmla="*/ 0 h 2291368"/>
              <a:gd name="connsiteX1" fmla="*/ 766937 w 766937"/>
              <a:gd name="connsiteY1" fmla="*/ 0 h 2291368"/>
              <a:gd name="connsiteX2" fmla="*/ 766937 w 766937"/>
              <a:gd name="connsiteY2" fmla="*/ 2087389 h 2291368"/>
              <a:gd name="connsiteX3" fmla="*/ 424038 w 766937"/>
              <a:gd name="connsiteY3" fmla="*/ 2232645 h 2291368"/>
              <a:gd name="connsiteX4" fmla="*/ 340694 w 766937"/>
              <a:gd name="connsiteY4" fmla="*/ 2232646 h 2291368"/>
              <a:gd name="connsiteX5" fmla="*/ 119238 w 766937"/>
              <a:gd name="connsiteY5" fmla="*/ 2208833 h 2291368"/>
              <a:gd name="connsiteX6" fmla="*/ 0 w 766937"/>
              <a:gd name="connsiteY6" fmla="*/ 2087389 h 2291368"/>
              <a:gd name="connsiteX7" fmla="*/ 0 w 766937"/>
              <a:gd name="connsiteY7" fmla="*/ 0 h 2291368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1206 w 766937"/>
              <a:gd name="connsiteY3" fmla="*/ 2199308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5968 w 766937"/>
              <a:gd name="connsiteY3" fmla="*/ 2208833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5968 w 766937"/>
              <a:gd name="connsiteY3" fmla="*/ 2208833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45493 w 766937"/>
              <a:gd name="connsiteY3" fmla="*/ 2213596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45493 w 766937"/>
              <a:gd name="connsiteY3" fmla="*/ 2213596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119238 w 766937"/>
              <a:gd name="connsiteY6" fmla="*/ 2208833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81138 w 766937"/>
              <a:gd name="connsiteY6" fmla="*/ 2199308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73994 w 766937"/>
              <a:gd name="connsiteY6" fmla="*/ 2192165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73994 w 766937"/>
              <a:gd name="connsiteY6" fmla="*/ 2192165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37777"/>
              <a:gd name="connsiteX1" fmla="*/ 766937 w 766937"/>
              <a:gd name="connsiteY1" fmla="*/ 0 h 2237777"/>
              <a:gd name="connsiteX2" fmla="*/ 766937 w 766937"/>
              <a:gd name="connsiteY2" fmla="*/ 2087389 h 2237777"/>
              <a:gd name="connsiteX3" fmla="*/ 645493 w 766937"/>
              <a:gd name="connsiteY3" fmla="*/ 2213596 h 2237777"/>
              <a:gd name="connsiteX4" fmla="*/ 424038 w 766937"/>
              <a:gd name="connsiteY4" fmla="*/ 2232645 h 2237777"/>
              <a:gd name="connsiteX5" fmla="*/ 354981 w 766937"/>
              <a:gd name="connsiteY5" fmla="*/ 2144540 h 2237777"/>
              <a:gd name="connsiteX6" fmla="*/ 338313 w 766937"/>
              <a:gd name="connsiteY6" fmla="*/ 2237409 h 2237777"/>
              <a:gd name="connsiteX7" fmla="*/ 73994 w 766937"/>
              <a:gd name="connsiteY7" fmla="*/ 2192165 h 2237777"/>
              <a:gd name="connsiteX8" fmla="*/ 0 w 766937"/>
              <a:gd name="connsiteY8" fmla="*/ 2087389 h 2237777"/>
              <a:gd name="connsiteX9" fmla="*/ 0 w 766937"/>
              <a:gd name="connsiteY9" fmla="*/ 0 h 223777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38325 w 766937"/>
              <a:gd name="connsiteY5" fmla="*/ 2113584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38325 w 766937"/>
              <a:gd name="connsiteY5" fmla="*/ 2113584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78"/>
              <a:gd name="connsiteX1" fmla="*/ 766937 w 766937"/>
              <a:gd name="connsiteY1" fmla="*/ 0 h 2237778"/>
              <a:gd name="connsiteX2" fmla="*/ 766937 w 766937"/>
              <a:gd name="connsiteY2" fmla="*/ 2087389 h 2237778"/>
              <a:gd name="connsiteX3" fmla="*/ 645493 w 766937"/>
              <a:gd name="connsiteY3" fmla="*/ 2213596 h 2237778"/>
              <a:gd name="connsiteX4" fmla="*/ 424038 w 766937"/>
              <a:gd name="connsiteY4" fmla="*/ 2232645 h 2237778"/>
              <a:gd name="connsiteX5" fmla="*/ 421656 w 766937"/>
              <a:gd name="connsiteY5" fmla="*/ 2139778 h 2237778"/>
              <a:gd name="connsiteX6" fmla="*/ 359743 w 766937"/>
              <a:gd name="connsiteY6" fmla="*/ 2142159 h 2237778"/>
              <a:gd name="connsiteX7" fmla="*/ 338313 w 766937"/>
              <a:gd name="connsiteY7" fmla="*/ 2237409 h 2237778"/>
              <a:gd name="connsiteX8" fmla="*/ 73994 w 766937"/>
              <a:gd name="connsiteY8" fmla="*/ 2192165 h 2237778"/>
              <a:gd name="connsiteX9" fmla="*/ 0 w 766937"/>
              <a:gd name="connsiteY9" fmla="*/ 2087389 h 2237778"/>
              <a:gd name="connsiteX10" fmla="*/ 0 w 766937"/>
              <a:gd name="connsiteY10" fmla="*/ 0 h 2237778"/>
              <a:gd name="connsiteX0" fmla="*/ 0 w 766937"/>
              <a:gd name="connsiteY0" fmla="*/ 0 h 2237886"/>
              <a:gd name="connsiteX1" fmla="*/ 766937 w 766937"/>
              <a:gd name="connsiteY1" fmla="*/ 0 h 2237886"/>
              <a:gd name="connsiteX2" fmla="*/ 766937 w 766937"/>
              <a:gd name="connsiteY2" fmla="*/ 2087389 h 2237886"/>
              <a:gd name="connsiteX3" fmla="*/ 645493 w 766937"/>
              <a:gd name="connsiteY3" fmla="*/ 2213596 h 2237886"/>
              <a:gd name="connsiteX4" fmla="*/ 424038 w 766937"/>
              <a:gd name="connsiteY4" fmla="*/ 2232645 h 2237886"/>
              <a:gd name="connsiteX5" fmla="*/ 421656 w 766937"/>
              <a:gd name="connsiteY5" fmla="*/ 2139778 h 2237886"/>
              <a:gd name="connsiteX6" fmla="*/ 359743 w 766937"/>
              <a:gd name="connsiteY6" fmla="*/ 2142159 h 2237886"/>
              <a:gd name="connsiteX7" fmla="*/ 338313 w 766937"/>
              <a:gd name="connsiteY7" fmla="*/ 2237409 h 2237886"/>
              <a:gd name="connsiteX8" fmla="*/ 73994 w 766937"/>
              <a:gd name="connsiteY8" fmla="*/ 2192165 h 2237886"/>
              <a:gd name="connsiteX9" fmla="*/ 0 w 766937"/>
              <a:gd name="connsiteY9" fmla="*/ 2087389 h 2237886"/>
              <a:gd name="connsiteX10" fmla="*/ 0 w 766937"/>
              <a:gd name="connsiteY10" fmla="*/ 0 h 2237886"/>
              <a:gd name="connsiteX0" fmla="*/ 0 w 766937"/>
              <a:gd name="connsiteY0" fmla="*/ 0 h 2237886"/>
              <a:gd name="connsiteX1" fmla="*/ 766937 w 766937"/>
              <a:gd name="connsiteY1" fmla="*/ 0 h 2237886"/>
              <a:gd name="connsiteX2" fmla="*/ 766937 w 766937"/>
              <a:gd name="connsiteY2" fmla="*/ 2087389 h 2237886"/>
              <a:gd name="connsiteX3" fmla="*/ 645493 w 766937"/>
              <a:gd name="connsiteY3" fmla="*/ 2213596 h 2237886"/>
              <a:gd name="connsiteX4" fmla="*/ 424038 w 766937"/>
              <a:gd name="connsiteY4" fmla="*/ 2232645 h 2237886"/>
              <a:gd name="connsiteX5" fmla="*/ 421656 w 766937"/>
              <a:gd name="connsiteY5" fmla="*/ 2139778 h 2237886"/>
              <a:gd name="connsiteX6" fmla="*/ 359743 w 766937"/>
              <a:gd name="connsiteY6" fmla="*/ 2142159 h 2237886"/>
              <a:gd name="connsiteX7" fmla="*/ 338313 w 766937"/>
              <a:gd name="connsiteY7" fmla="*/ 2237409 h 2237886"/>
              <a:gd name="connsiteX8" fmla="*/ 73994 w 766937"/>
              <a:gd name="connsiteY8" fmla="*/ 2192165 h 2237886"/>
              <a:gd name="connsiteX9" fmla="*/ 0 w 766937"/>
              <a:gd name="connsiteY9" fmla="*/ 2087389 h 2237886"/>
              <a:gd name="connsiteX10" fmla="*/ 0 w 766937"/>
              <a:gd name="connsiteY10" fmla="*/ 0 h 2237886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39778 h 2237409"/>
              <a:gd name="connsiteX6" fmla="*/ 359743 w 766937"/>
              <a:gd name="connsiteY6" fmla="*/ 2142159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39778 h 2237409"/>
              <a:gd name="connsiteX6" fmla="*/ 345456 w 766937"/>
              <a:gd name="connsiteY6" fmla="*/ 2146921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46922 h 2237409"/>
              <a:gd name="connsiteX6" fmla="*/ 345456 w 766937"/>
              <a:gd name="connsiteY6" fmla="*/ 2146921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937" h="2237409">
                <a:moveTo>
                  <a:pt x="0" y="0"/>
                </a:moveTo>
                <a:lnTo>
                  <a:pt x="766937" y="0"/>
                </a:lnTo>
                <a:lnTo>
                  <a:pt x="766937" y="2087389"/>
                </a:lnTo>
                <a:cubicBezTo>
                  <a:pt x="760588" y="2195178"/>
                  <a:pt x="676450" y="2194150"/>
                  <a:pt x="645493" y="2213596"/>
                </a:cubicBezTo>
                <a:cubicBezTo>
                  <a:pt x="566912" y="2235423"/>
                  <a:pt x="474441" y="2242170"/>
                  <a:pt x="424038" y="2232645"/>
                </a:cubicBezTo>
                <a:cubicBezTo>
                  <a:pt x="422847" y="2190179"/>
                  <a:pt x="423640" y="2154463"/>
                  <a:pt x="421656" y="2146922"/>
                </a:cubicBezTo>
                <a:cubicBezTo>
                  <a:pt x="410147" y="2144144"/>
                  <a:pt x="354981" y="2143349"/>
                  <a:pt x="345456" y="2146921"/>
                </a:cubicBezTo>
                <a:cubicBezTo>
                  <a:pt x="335931" y="2174306"/>
                  <a:pt x="347044" y="2237409"/>
                  <a:pt x="338313" y="2237409"/>
                </a:cubicBezTo>
                <a:cubicBezTo>
                  <a:pt x="309738" y="2234233"/>
                  <a:pt x="154192" y="2240981"/>
                  <a:pt x="73994" y="2192165"/>
                </a:cubicBezTo>
                <a:cubicBezTo>
                  <a:pt x="-6204" y="2143349"/>
                  <a:pt x="11171" y="2132633"/>
                  <a:pt x="0" y="208738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40000">
                <a:schemeClr val="accent1">
                  <a:tint val="66000"/>
                  <a:satMod val="160000"/>
                </a:schemeClr>
              </a:gs>
              <a:gs pos="22000">
                <a:schemeClr val="accent1">
                  <a:tint val="44500"/>
                  <a:satMod val="160000"/>
                </a:schemeClr>
              </a:gs>
              <a:gs pos="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2" name="Pravokotnik 3"/>
          <p:cNvSpPr/>
          <p:nvPr/>
        </p:nvSpPr>
        <p:spPr>
          <a:xfrm>
            <a:off x="5105729" y="1680625"/>
            <a:ext cx="766937" cy="2237409"/>
          </a:xfrm>
          <a:custGeom>
            <a:avLst/>
            <a:gdLst>
              <a:gd name="connsiteX0" fmla="*/ 0 w 766937"/>
              <a:gd name="connsiteY0" fmla="*/ 0 h 2087389"/>
              <a:gd name="connsiteX1" fmla="*/ 766937 w 766937"/>
              <a:gd name="connsiteY1" fmla="*/ 0 h 2087389"/>
              <a:gd name="connsiteX2" fmla="*/ 766937 w 766937"/>
              <a:gd name="connsiteY2" fmla="*/ 2087389 h 2087389"/>
              <a:gd name="connsiteX3" fmla="*/ 0 w 766937"/>
              <a:gd name="connsiteY3" fmla="*/ 2087389 h 2087389"/>
              <a:gd name="connsiteX4" fmla="*/ 0 w 766937"/>
              <a:gd name="connsiteY4" fmla="*/ 0 h 2087389"/>
              <a:gd name="connsiteX0" fmla="*/ 0 w 766937"/>
              <a:gd name="connsiteY0" fmla="*/ 0 h 2232646"/>
              <a:gd name="connsiteX1" fmla="*/ 766937 w 766937"/>
              <a:gd name="connsiteY1" fmla="*/ 0 h 2232646"/>
              <a:gd name="connsiteX2" fmla="*/ 766937 w 766937"/>
              <a:gd name="connsiteY2" fmla="*/ 2087389 h 2232646"/>
              <a:gd name="connsiteX3" fmla="*/ 340694 w 766937"/>
              <a:gd name="connsiteY3" fmla="*/ 2232646 h 2232646"/>
              <a:gd name="connsiteX4" fmla="*/ 0 w 766937"/>
              <a:gd name="connsiteY4" fmla="*/ 2087389 h 2232646"/>
              <a:gd name="connsiteX5" fmla="*/ 0 w 766937"/>
              <a:gd name="connsiteY5" fmla="*/ 0 h 2232646"/>
              <a:gd name="connsiteX0" fmla="*/ 0 w 766937"/>
              <a:gd name="connsiteY0" fmla="*/ 0 h 2291368"/>
              <a:gd name="connsiteX1" fmla="*/ 766937 w 766937"/>
              <a:gd name="connsiteY1" fmla="*/ 0 h 2291368"/>
              <a:gd name="connsiteX2" fmla="*/ 766937 w 766937"/>
              <a:gd name="connsiteY2" fmla="*/ 2087389 h 2291368"/>
              <a:gd name="connsiteX3" fmla="*/ 424038 w 766937"/>
              <a:gd name="connsiteY3" fmla="*/ 2232645 h 2291368"/>
              <a:gd name="connsiteX4" fmla="*/ 340694 w 766937"/>
              <a:gd name="connsiteY4" fmla="*/ 2232646 h 2291368"/>
              <a:gd name="connsiteX5" fmla="*/ 0 w 766937"/>
              <a:gd name="connsiteY5" fmla="*/ 2087389 h 2291368"/>
              <a:gd name="connsiteX6" fmla="*/ 0 w 766937"/>
              <a:gd name="connsiteY6" fmla="*/ 0 h 2291368"/>
              <a:gd name="connsiteX0" fmla="*/ 0 w 766937"/>
              <a:gd name="connsiteY0" fmla="*/ 0 h 2291368"/>
              <a:gd name="connsiteX1" fmla="*/ 766937 w 766937"/>
              <a:gd name="connsiteY1" fmla="*/ 0 h 2291368"/>
              <a:gd name="connsiteX2" fmla="*/ 766937 w 766937"/>
              <a:gd name="connsiteY2" fmla="*/ 2087389 h 2291368"/>
              <a:gd name="connsiteX3" fmla="*/ 424038 w 766937"/>
              <a:gd name="connsiteY3" fmla="*/ 2232645 h 2291368"/>
              <a:gd name="connsiteX4" fmla="*/ 340694 w 766937"/>
              <a:gd name="connsiteY4" fmla="*/ 2232646 h 2291368"/>
              <a:gd name="connsiteX5" fmla="*/ 119238 w 766937"/>
              <a:gd name="connsiteY5" fmla="*/ 2208833 h 2291368"/>
              <a:gd name="connsiteX6" fmla="*/ 0 w 766937"/>
              <a:gd name="connsiteY6" fmla="*/ 2087389 h 2291368"/>
              <a:gd name="connsiteX7" fmla="*/ 0 w 766937"/>
              <a:gd name="connsiteY7" fmla="*/ 0 h 2291368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1206 w 766937"/>
              <a:gd name="connsiteY3" fmla="*/ 2199308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5968 w 766937"/>
              <a:gd name="connsiteY3" fmla="*/ 2208833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5968 w 766937"/>
              <a:gd name="connsiteY3" fmla="*/ 2208833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45493 w 766937"/>
              <a:gd name="connsiteY3" fmla="*/ 2213596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45493 w 766937"/>
              <a:gd name="connsiteY3" fmla="*/ 2213596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119238 w 766937"/>
              <a:gd name="connsiteY6" fmla="*/ 2208833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81138 w 766937"/>
              <a:gd name="connsiteY6" fmla="*/ 2199308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73994 w 766937"/>
              <a:gd name="connsiteY6" fmla="*/ 2192165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73994 w 766937"/>
              <a:gd name="connsiteY6" fmla="*/ 2192165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37777"/>
              <a:gd name="connsiteX1" fmla="*/ 766937 w 766937"/>
              <a:gd name="connsiteY1" fmla="*/ 0 h 2237777"/>
              <a:gd name="connsiteX2" fmla="*/ 766937 w 766937"/>
              <a:gd name="connsiteY2" fmla="*/ 2087389 h 2237777"/>
              <a:gd name="connsiteX3" fmla="*/ 645493 w 766937"/>
              <a:gd name="connsiteY3" fmla="*/ 2213596 h 2237777"/>
              <a:gd name="connsiteX4" fmla="*/ 424038 w 766937"/>
              <a:gd name="connsiteY4" fmla="*/ 2232645 h 2237777"/>
              <a:gd name="connsiteX5" fmla="*/ 354981 w 766937"/>
              <a:gd name="connsiteY5" fmla="*/ 2144540 h 2237777"/>
              <a:gd name="connsiteX6" fmla="*/ 338313 w 766937"/>
              <a:gd name="connsiteY6" fmla="*/ 2237409 h 2237777"/>
              <a:gd name="connsiteX7" fmla="*/ 73994 w 766937"/>
              <a:gd name="connsiteY7" fmla="*/ 2192165 h 2237777"/>
              <a:gd name="connsiteX8" fmla="*/ 0 w 766937"/>
              <a:gd name="connsiteY8" fmla="*/ 2087389 h 2237777"/>
              <a:gd name="connsiteX9" fmla="*/ 0 w 766937"/>
              <a:gd name="connsiteY9" fmla="*/ 0 h 223777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38325 w 766937"/>
              <a:gd name="connsiteY5" fmla="*/ 2113584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38325 w 766937"/>
              <a:gd name="connsiteY5" fmla="*/ 2113584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78"/>
              <a:gd name="connsiteX1" fmla="*/ 766937 w 766937"/>
              <a:gd name="connsiteY1" fmla="*/ 0 h 2237778"/>
              <a:gd name="connsiteX2" fmla="*/ 766937 w 766937"/>
              <a:gd name="connsiteY2" fmla="*/ 2087389 h 2237778"/>
              <a:gd name="connsiteX3" fmla="*/ 645493 w 766937"/>
              <a:gd name="connsiteY3" fmla="*/ 2213596 h 2237778"/>
              <a:gd name="connsiteX4" fmla="*/ 424038 w 766937"/>
              <a:gd name="connsiteY4" fmla="*/ 2232645 h 2237778"/>
              <a:gd name="connsiteX5" fmla="*/ 421656 w 766937"/>
              <a:gd name="connsiteY5" fmla="*/ 2139778 h 2237778"/>
              <a:gd name="connsiteX6" fmla="*/ 359743 w 766937"/>
              <a:gd name="connsiteY6" fmla="*/ 2142159 h 2237778"/>
              <a:gd name="connsiteX7" fmla="*/ 338313 w 766937"/>
              <a:gd name="connsiteY7" fmla="*/ 2237409 h 2237778"/>
              <a:gd name="connsiteX8" fmla="*/ 73994 w 766937"/>
              <a:gd name="connsiteY8" fmla="*/ 2192165 h 2237778"/>
              <a:gd name="connsiteX9" fmla="*/ 0 w 766937"/>
              <a:gd name="connsiteY9" fmla="*/ 2087389 h 2237778"/>
              <a:gd name="connsiteX10" fmla="*/ 0 w 766937"/>
              <a:gd name="connsiteY10" fmla="*/ 0 h 2237778"/>
              <a:gd name="connsiteX0" fmla="*/ 0 w 766937"/>
              <a:gd name="connsiteY0" fmla="*/ 0 h 2237886"/>
              <a:gd name="connsiteX1" fmla="*/ 766937 w 766937"/>
              <a:gd name="connsiteY1" fmla="*/ 0 h 2237886"/>
              <a:gd name="connsiteX2" fmla="*/ 766937 w 766937"/>
              <a:gd name="connsiteY2" fmla="*/ 2087389 h 2237886"/>
              <a:gd name="connsiteX3" fmla="*/ 645493 w 766937"/>
              <a:gd name="connsiteY3" fmla="*/ 2213596 h 2237886"/>
              <a:gd name="connsiteX4" fmla="*/ 424038 w 766937"/>
              <a:gd name="connsiteY4" fmla="*/ 2232645 h 2237886"/>
              <a:gd name="connsiteX5" fmla="*/ 421656 w 766937"/>
              <a:gd name="connsiteY5" fmla="*/ 2139778 h 2237886"/>
              <a:gd name="connsiteX6" fmla="*/ 359743 w 766937"/>
              <a:gd name="connsiteY6" fmla="*/ 2142159 h 2237886"/>
              <a:gd name="connsiteX7" fmla="*/ 338313 w 766937"/>
              <a:gd name="connsiteY7" fmla="*/ 2237409 h 2237886"/>
              <a:gd name="connsiteX8" fmla="*/ 73994 w 766937"/>
              <a:gd name="connsiteY8" fmla="*/ 2192165 h 2237886"/>
              <a:gd name="connsiteX9" fmla="*/ 0 w 766937"/>
              <a:gd name="connsiteY9" fmla="*/ 2087389 h 2237886"/>
              <a:gd name="connsiteX10" fmla="*/ 0 w 766937"/>
              <a:gd name="connsiteY10" fmla="*/ 0 h 2237886"/>
              <a:gd name="connsiteX0" fmla="*/ 0 w 766937"/>
              <a:gd name="connsiteY0" fmla="*/ 0 h 2237886"/>
              <a:gd name="connsiteX1" fmla="*/ 766937 w 766937"/>
              <a:gd name="connsiteY1" fmla="*/ 0 h 2237886"/>
              <a:gd name="connsiteX2" fmla="*/ 766937 w 766937"/>
              <a:gd name="connsiteY2" fmla="*/ 2087389 h 2237886"/>
              <a:gd name="connsiteX3" fmla="*/ 645493 w 766937"/>
              <a:gd name="connsiteY3" fmla="*/ 2213596 h 2237886"/>
              <a:gd name="connsiteX4" fmla="*/ 424038 w 766937"/>
              <a:gd name="connsiteY4" fmla="*/ 2232645 h 2237886"/>
              <a:gd name="connsiteX5" fmla="*/ 421656 w 766937"/>
              <a:gd name="connsiteY5" fmla="*/ 2139778 h 2237886"/>
              <a:gd name="connsiteX6" fmla="*/ 359743 w 766937"/>
              <a:gd name="connsiteY6" fmla="*/ 2142159 h 2237886"/>
              <a:gd name="connsiteX7" fmla="*/ 338313 w 766937"/>
              <a:gd name="connsiteY7" fmla="*/ 2237409 h 2237886"/>
              <a:gd name="connsiteX8" fmla="*/ 73994 w 766937"/>
              <a:gd name="connsiteY8" fmla="*/ 2192165 h 2237886"/>
              <a:gd name="connsiteX9" fmla="*/ 0 w 766937"/>
              <a:gd name="connsiteY9" fmla="*/ 2087389 h 2237886"/>
              <a:gd name="connsiteX10" fmla="*/ 0 w 766937"/>
              <a:gd name="connsiteY10" fmla="*/ 0 h 2237886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39778 h 2237409"/>
              <a:gd name="connsiteX6" fmla="*/ 359743 w 766937"/>
              <a:gd name="connsiteY6" fmla="*/ 2142159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39778 h 2237409"/>
              <a:gd name="connsiteX6" fmla="*/ 345456 w 766937"/>
              <a:gd name="connsiteY6" fmla="*/ 2146921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46922 h 2237409"/>
              <a:gd name="connsiteX6" fmla="*/ 345456 w 766937"/>
              <a:gd name="connsiteY6" fmla="*/ 2146921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937" h="2237409">
                <a:moveTo>
                  <a:pt x="0" y="0"/>
                </a:moveTo>
                <a:lnTo>
                  <a:pt x="766937" y="0"/>
                </a:lnTo>
                <a:lnTo>
                  <a:pt x="766937" y="2087389"/>
                </a:lnTo>
                <a:cubicBezTo>
                  <a:pt x="760588" y="2195178"/>
                  <a:pt x="676450" y="2194150"/>
                  <a:pt x="645493" y="2213596"/>
                </a:cubicBezTo>
                <a:cubicBezTo>
                  <a:pt x="566912" y="2235423"/>
                  <a:pt x="474441" y="2242170"/>
                  <a:pt x="424038" y="2232645"/>
                </a:cubicBezTo>
                <a:cubicBezTo>
                  <a:pt x="422847" y="2190179"/>
                  <a:pt x="423640" y="2154463"/>
                  <a:pt x="421656" y="2146922"/>
                </a:cubicBezTo>
                <a:cubicBezTo>
                  <a:pt x="410147" y="2144144"/>
                  <a:pt x="354981" y="2143349"/>
                  <a:pt x="345456" y="2146921"/>
                </a:cubicBezTo>
                <a:cubicBezTo>
                  <a:pt x="335931" y="2174306"/>
                  <a:pt x="347044" y="2237409"/>
                  <a:pt x="338313" y="2237409"/>
                </a:cubicBezTo>
                <a:cubicBezTo>
                  <a:pt x="309738" y="2234233"/>
                  <a:pt x="154192" y="2240981"/>
                  <a:pt x="73994" y="2192165"/>
                </a:cubicBezTo>
                <a:cubicBezTo>
                  <a:pt x="-6204" y="2143349"/>
                  <a:pt x="11171" y="2132633"/>
                  <a:pt x="0" y="208738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3" name="Elipsa 112"/>
          <p:cNvSpPr/>
          <p:nvPr/>
        </p:nvSpPr>
        <p:spPr>
          <a:xfrm>
            <a:off x="2143627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4" name="Elipsa 113"/>
          <p:cNvSpPr/>
          <p:nvPr/>
        </p:nvSpPr>
        <p:spPr>
          <a:xfrm>
            <a:off x="2137277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5" name="Elipsa 114"/>
          <p:cNvSpPr/>
          <p:nvPr/>
        </p:nvSpPr>
        <p:spPr>
          <a:xfrm>
            <a:off x="2144420" y="4839578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6" name="Elipsa 115"/>
          <p:cNvSpPr/>
          <p:nvPr/>
        </p:nvSpPr>
        <p:spPr>
          <a:xfrm>
            <a:off x="2144420" y="4841959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7" name="Elipsa 116"/>
          <p:cNvSpPr/>
          <p:nvPr/>
        </p:nvSpPr>
        <p:spPr>
          <a:xfrm>
            <a:off x="2143627" y="4841961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8" name="Elipsa 117"/>
          <p:cNvSpPr/>
          <p:nvPr/>
        </p:nvSpPr>
        <p:spPr>
          <a:xfrm>
            <a:off x="2139659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9" name="Elipsa 118"/>
          <p:cNvSpPr/>
          <p:nvPr/>
        </p:nvSpPr>
        <p:spPr>
          <a:xfrm>
            <a:off x="2142038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0" name="Elipsa 119"/>
          <p:cNvSpPr/>
          <p:nvPr/>
        </p:nvSpPr>
        <p:spPr>
          <a:xfrm>
            <a:off x="2139658" y="4837197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1" name="Elipsa 120"/>
          <p:cNvSpPr/>
          <p:nvPr/>
        </p:nvSpPr>
        <p:spPr>
          <a:xfrm>
            <a:off x="2138865" y="4839579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2" name="Elipsa 121"/>
          <p:cNvSpPr/>
          <p:nvPr/>
        </p:nvSpPr>
        <p:spPr>
          <a:xfrm>
            <a:off x="2137278" y="4839579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3" name="Elipsa 122"/>
          <p:cNvSpPr/>
          <p:nvPr/>
        </p:nvSpPr>
        <p:spPr>
          <a:xfrm>
            <a:off x="2142039" y="4839578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4" name="Elipsa 123"/>
          <p:cNvSpPr/>
          <p:nvPr/>
        </p:nvSpPr>
        <p:spPr>
          <a:xfrm>
            <a:off x="2139657" y="4839578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5" name="Elipsa 124"/>
          <p:cNvSpPr/>
          <p:nvPr/>
        </p:nvSpPr>
        <p:spPr>
          <a:xfrm>
            <a:off x="2141246" y="4839579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6" name="Elipsa 125"/>
          <p:cNvSpPr/>
          <p:nvPr/>
        </p:nvSpPr>
        <p:spPr>
          <a:xfrm>
            <a:off x="2142042" y="4839579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7" name="Elipsa 126"/>
          <p:cNvSpPr/>
          <p:nvPr/>
        </p:nvSpPr>
        <p:spPr>
          <a:xfrm>
            <a:off x="2144420" y="4844341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8" name="Elipsa 127"/>
          <p:cNvSpPr/>
          <p:nvPr/>
        </p:nvSpPr>
        <p:spPr>
          <a:xfrm>
            <a:off x="2142040" y="4839579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9" name="Elipsa 128"/>
          <p:cNvSpPr/>
          <p:nvPr/>
        </p:nvSpPr>
        <p:spPr>
          <a:xfrm>
            <a:off x="3711283" y="2577392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0" name="Elipsa 129"/>
          <p:cNvSpPr/>
          <p:nvPr/>
        </p:nvSpPr>
        <p:spPr>
          <a:xfrm>
            <a:off x="3713664" y="2567866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1" name="Elipsa 130"/>
          <p:cNvSpPr/>
          <p:nvPr/>
        </p:nvSpPr>
        <p:spPr>
          <a:xfrm>
            <a:off x="3532689" y="2548816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2" name="Elipsa 131"/>
          <p:cNvSpPr/>
          <p:nvPr/>
        </p:nvSpPr>
        <p:spPr>
          <a:xfrm>
            <a:off x="3413627" y="2855998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3" name="Elipsa 132"/>
          <p:cNvSpPr/>
          <p:nvPr/>
        </p:nvSpPr>
        <p:spPr>
          <a:xfrm>
            <a:off x="3420771" y="2715503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4" name="Elipsa 133"/>
          <p:cNvSpPr/>
          <p:nvPr/>
        </p:nvSpPr>
        <p:spPr>
          <a:xfrm>
            <a:off x="3708902" y="2817897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5" name="Elipsa 134"/>
          <p:cNvSpPr/>
          <p:nvPr/>
        </p:nvSpPr>
        <p:spPr>
          <a:xfrm>
            <a:off x="3539834" y="2684547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6" name="Elipsa 135"/>
          <p:cNvSpPr/>
          <p:nvPr/>
        </p:nvSpPr>
        <p:spPr>
          <a:xfrm>
            <a:off x="3535071" y="2663117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7" name="Elipsa 136"/>
          <p:cNvSpPr/>
          <p:nvPr/>
        </p:nvSpPr>
        <p:spPr>
          <a:xfrm>
            <a:off x="3366002" y="2482142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8" name="Elipsa 137"/>
          <p:cNvSpPr/>
          <p:nvPr/>
        </p:nvSpPr>
        <p:spPr>
          <a:xfrm>
            <a:off x="3625558" y="2639305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9" name="Elipsa 138"/>
          <p:cNvSpPr/>
          <p:nvPr/>
        </p:nvSpPr>
        <p:spPr>
          <a:xfrm>
            <a:off x="3639845" y="2639303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0" name="Elipsa 139"/>
          <p:cNvSpPr/>
          <p:nvPr/>
        </p:nvSpPr>
        <p:spPr>
          <a:xfrm>
            <a:off x="3601746" y="2798848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1" name="Slika 1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68" y="1065083"/>
            <a:ext cx="1193161" cy="1191780"/>
          </a:xfrm>
          <a:prstGeom prst="rect">
            <a:avLst/>
          </a:prstGeom>
        </p:spPr>
      </p:pic>
      <p:pic>
        <p:nvPicPr>
          <p:cNvPr id="142" name="Slika 1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62">
            <a:off x="1608366" y="1598567"/>
            <a:ext cx="1046118" cy="119516"/>
          </a:xfrm>
          <a:prstGeom prst="rect">
            <a:avLst/>
          </a:prstGeom>
        </p:spPr>
      </p:pic>
      <p:pic>
        <p:nvPicPr>
          <p:cNvPr id="143" name="Slika 1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78" y="1065083"/>
            <a:ext cx="1193161" cy="1191780"/>
          </a:xfrm>
          <a:prstGeom prst="rect">
            <a:avLst/>
          </a:prstGeom>
        </p:spPr>
      </p:pic>
      <p:pic>
        <p:nvPicPr>
          <p:cNvPr id="144" name="Slika 1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62">
            <a:off x="6451076" y="1598567"/>
            <a:ext cx="1046118" cy="119516"/>
          </a:xfrm>
          <a:prstGeom prst="rect">
            <a:avLst/>
          </a:prstGeom>
        </p:spPr>
      </p:pic>
      <p:pic>
        <p:nvPicPr>
          <p:cNvPr id="145" name="Slika 1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9" y="850106"/>
            <a:ext cx="142876" cy="142876"/>
          </a:xfrm>
          <a:prstGeom prst="rect">
            <a:avLst/>
          </a:prstGeom>
        </p:spPr>
      </p:pic>
      <p:pic>
        <p:nvPicPr>
          <p:cNvPr id="146" name="Slika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8" y="850106"/>
            <a:ext cx="142876" cy="142876"/>
          </a:xfrm>
          <a:prstGeom prst="rect">
            <a:avLst/>
          </a:prstGeom>
        </p:spPr>
      </p:pic>
      <p:pic>
        <p:nvPicPr>
          <p:cNvPr id="147" name="Slika 1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52550"/>
            <a:ext cx="142876" cy="142876"/>
          </a:xfrm>
          <a:prstGeom prst="rect">
            <a:avLst/>
          </a:prstGeom>
        </p:spPr>
      </p:pic>
      <p:pic>
        <p:nvPicPr>
          <p:cNvPr id="148" name="Slika 1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9" y="3990975"/>
            <a:ext cx="142876" cy="142876"/>
          </a:xfrm>
          <a:prstGeom prst="rect">
            <a:avLst/>
          </a:prstGeom>
        </p:spPr>
      </p:pic>
      <p:pic>
        <p:nvPicPr>
          <p:cNvPr id="149" name="Slika 1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238625"/>
            <a:ext cx="142876" cy="142876"/>
          </a:xfrm>
          <a:prstGeom prst="rect">
            <a:avLst/>
          </a:prstGeom>
        </p:spPr>
      </p:pic>
      <p:pic>
        <p:nvPicPr>
          <p:cNvPr id="150" name="Slika 1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4498181"/>
            <a:ext cx="142876" cy="142876"/>
          </a:xfrm>
          <a:prstGeom prst="rect">
            <a:avLst/>
          </a:prstGeom>
        </p:spPr>
      </p:pic>
      <p:pic>
        <p:nvPicPr>
          <p:cNvPr id="151" name="Slika 1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7" y="4498181"/>
            <a:ext cx="142876" cy="142876"/>
          </a:xfrm>
          <a:prstGeom prst="rect">
            <a:avLst/>
          </a:prstGeom>
        </p:spPr>
      </p:pic>
      <p:sp>
        <p:nvSpPr>
          <p:cNvPr id="152" name="Elipsa 151"/>
          <p:cNvSpPr/>
          <p:nvPr/>
        </p:nvSpPr>
        <p:spPr>
          <a:xfrm>
            <a:off x="3708885" y="2582139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3" name="Elipsa 152"/>
          <p:cNvSpPr/>
          <p:nvPr/>
        </p:nvSpPr>
        <p:spPr>
          <a:xfrm>
            <a:off x="3713647" y="2572613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4" name="Elipsa 153"/>
          <p:cNvSpPr/>
          <p:nvPr/>
        </p:nvSpPr>
        <p:spPr>
          <a:xfrm>
            <a:off x="3527910" y="2553563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5" name="Elipsa 154"/>
          <p:cNvSpPr/>
          <p:nvPr/>
        </p:nvSpPr>
        <p:spPr>
          <a:xfrm>
            <a:off x="3394562" y="2860745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6" name="Elipsa 155"/>
          <p:cNvSpPr/>
          <p:nvPr/>
        </p:nvSpPr>
        <p:spPr>
          <a:xfrm>
            <a:off x="3415992" y="2720250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7" name="Elipsa 156"/>
          <p:cNvSpPr/>
          <p:nvPr/>
        </p:nvSpPr>
        <p:spPr>
          <a:xfrm>
            <a:off x="3704123" y="2822644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8" name="Elipsa 157"/>
          <p:cNvSpPr/>
          <p:nvPr/>
        </p:nvSpPr>
        <p:spPr>
          <a:xfrm>
            <a:off x="3535055" y="2689294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9" name="Elipsa 158"/>
          <p:cNvSpPr/>
          <p:nvPr/>
        </p:nvSpPr>
        <p:spPr>
          <a:xfrm>
            <a:off x="3530292" y="2667864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0" name="Elipsa 159"/>
          <p:cNvSpPr/>
          <p:nvPr/>
        </p:nvSpPr>
        <p:spPr>
          <a:xfrm>
            <a:off x="3361223" y="2486889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1" name="Elipsa 160"/>
          <p:cNvSpPr/>
          <p:nvPr/>
        </p:nvSpPr>
        <p:spPr>
          <a:xfrm>
            <a:off x="3620779" y="2644052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2" name="Elipsa 161"/>
          <p:cNvSpPr/>
          <p:nvPr/>
        </p:nvSpPr>
        <p:spPr>
          <a:xfrm>
            <a:off x="3623161" y="2644050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3" name="Elipsa 162"/>
          <p:cNvSpPr/>
          <p:nvPr/>
        </p:nvSpPr>
        <p:spPr>
          <a:xfrm>
            <a:off x="3596967" y="2803595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4" name="Elipsa 163"/>
          <p:cNvSpPr/>
          <p:nvPr/>
        </p:nvSpPr>
        <p:spPr>
          <a:xfrm>
            <a:off x="3629826" y="1149420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5" name="Elipsa 164"/>
          <p:cNvSpPr/>
          <p:nvPr/>
        </p:nvSpPr>
        <p:spPr>
          <a:xfrm>
            <a:off x="3634573" y="1149404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6" name="Slika 1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3998118"/>
            <a:ext cx="142876" cy="142876"/>
          </a:xfrm>
          <a:prstGeom prst="rect">
            <a:avLst/>
          </a:prstGeom>
        </p:spPr>
      </p:pic>
      <p:pic>
        <p:nvPicPr>
          <p:cNvPr id="167" name="Slika 1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6" y="850105"/>
            <a:ext cx="142876" cy="142876"/>
          </a:xfrm>
          <a:prstGeom prst="rect">
            <a:avLst/>
          </a:prstGeom>
        </p:spPr>
      </p:pic>
      <p:sp>
        <p:nvSpPr>
          <p:cNvPr id="168" name="Prostoročno 167"/>
          <p:cNvSpPr/>
          <p:nvPr/>
        </p:nvSpPr>
        <p:spPr>
          <a:xfrm>
            <a:off x="2533649" y="688182"/>
            <a:ext cx="1647825" cy="635794"/>
          </a:xfrm>
          <a:custGeom>
            <a:avLst/>
            <a:gdLst>
              <a:gd name="connsiteX0" fmla="*/ 0 w 1683544"/>
              <a:gd name="connsiteY0" fmla="*/ 664369 h 664369"/>
              <a:gd name="connsiteX1" fmla="*/ 809625 w 1683544"/>
              <a:gd name="connsiteY1" fmla="*/ 0 h 664369"/>
              <a:gd name="connsiteX2" fmla="*/ 1683544 w 1683544"/>
              <a:gd name="connsiteY2" fmla="*/ 0 h 664369"/>
              <a:gd name="connsiteX3" fmla="*/ 1683544 w 1683544"/>
              <a:gd name="connsiteY3" fmla="*/ 145257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544" h="664369">
                <a:moveTo>
                  <a:pt x="0" y="664369"/>
                </a:moveTo>
                <a:lnTo>
                  <a:pt x="809625" y="0"/>
                </a:lnTo>
                <a:lnTo>
                  <a:pt x="1683544" y="0"/>
                </a:lnTo>
                <a:lnTo>
                  <a:pt x="1683544" y="145257"/>
                </a:lnTo>
              </a:path>
            </a:pathLst>
          </a:cu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9" name="PoljeZBesedilom 168"/>
          <p:cNvSpPr txBox="1"/>
          <p:nvPr/>
        </p:nvSpPr>
        <p:spPr>
          <a:xfrm>
            <a:off x="2183732" y="2406315"/>
            <a:ext cx="998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err="1" smtClean="0">
                <a:solidFill>
                  <a:srgbClr val="00B0F0"/>
                </a:solidFill>
              </a:rPr>
              <a:t>Adsorption</a:t>
            </a:r>
            <a:endParaRPr lang="sl-SI" sz="1400" dirty="0">
              <a:solidFill>
                <a:srgbClr val="00B0F0"/>
              </a:solidFill>
            </a:endParaRPr>
          </a:p>
        </p:txBody>
      </p:sp>
      <p:sp>
        <p:nvSpPr>
          <p:cNvPr id="170" name="PoljeZBesedilom 169"/>
          <p:cNvSpPr txBox="1"/>
          <p:nvPr/>
        </p:nvSpPr>
        <p:spPr>
          <a:xfrm>
            <a:off x="5955631" y="2406315"/>
            <a:ext cx="117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err="1" smtClean="0">
                <a:solidFill>
                  <a:srgbClr val="FF0000"/>
                </a:solidFill>
              </a:rPr>
              <a:t>Regeneration</a:t>
            </a:r>
            <a:endParaRPr lang="sl-SI" sz="1400" dirty="0">
              <a:solidFill>
                <a:srgbClr val="FF0000"/>
              </a:solidFill>
            </a:endParaRPr>
          </a:p>
        </p:txBody>
      </p:sp>
      <p:sp>
        <p:nvSpPr>
          <p:cNvPr id="171" name="PoljeZBesedilom 170"/>
          <p:cNvSpPr txBox="1"/>
          <p:nvPr/>
        </p:nvSpPr>
        <p:spPr>
          <a:xfrm>
            <a:off x="6466973" y="415089"/>
            <a:ext cx="1473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</a:rPr>
              <a:t>N</a:t>
            </a:r>
            <a:r>
              <a:rPr lang="sl-SI" sz="2000" b="1" baseline="-25000" dirty="0" smtClean="0">
                <a:solidFill>
                  <a:srgbClr val="00B050"/>
                </a:solidFill>
              </a:rPr>
              <a:t>2</a:t>
            </a:r>
            <a:endParaRPr lang="sl-SI" sz="2000" b="1" baseline="-25000" dirty="0">
              <a:solidFill>
                <a:srgbClr val="00B050"/>
              </a:solidFill>
            </a:endParaRPr>
          </a:p>
        </p:txBody>
      </p:sp>
      <p:pic>
        <p:nvPicPr>
          <p:cNvPr id="173" name="Slika 1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854268"/>
            <a:ext cx="2562491" cy="1552632"/>
          </a:xfrm>
          <a:prstGeom prst="rect">
            <a:avLst/>
          </a:prstGeom>
        </p:spPr>
      </p:pic>
      <p:pic>
        <p:nvPicPr>
          <p:cNvPr id="174" name="Slika 1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" y="2987215"/>
            <a:ext cx="1819165" cy="1306178"/>
          </a:xfrm>
          <a:prstGeom prst="rect">
            <a:avLst/>
          </a:prstGeom>
        </p:spPr>
      </p:pic>
      <p:cxnSp>
        <p:nvCxnSpPr>
          <p:cNvPr id="175" name="Raven povezovalnik 174"/>
          <p:cNvCxnSpPr/>
          <p:nvPr/>
        </p:nvCxnSpPr>
        <p:spPr>
          <a:xfrm>
            <a:off x="2496553" y="2123574"/>
            <a:ext cx="76400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Raven povezovalnik 175"/>
          <p:cNvCxnSpPr/>
          <p:nvPr/>
        </p:nvCxnSpPr>
        <p:spPr>
          <a:xfrm>
            <a:off x="5871411" y="2123574"/>
            <a:ext cx="76400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ven povezovalnik 176"/>
          <p:cNvCxnSpPr/>
          <p:nvPr/>
        </p:nvCxnSpPr>
        <p:spPr>
          <a:xfrm>
            <a:off x="3844089" y="3224463"/>
            <a:ext cx="2803359" cy="1221206"/>
          </a:xfrm>
          <a:prstGeom prst="line">
            <a:avLst/>
          </a:prstGeom>
          <a:ln w="1905" cap="flat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Elipsa 177"/>
          <p:cNvSpPr/>
          <p:nvPr/>
        </p:nvSpPr>
        <p:spPr>
          <a:xfrm>
            <a:off x="7882782" y="5573004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9" name="Elipsa 178"/>
          <p:cNvSpPr/>
          <p:nvPr/>
        </p:nvSpPr>
        <p:spPr>
          <a:xfrm>
            <a:off x="8022482" y="5582529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0" name="Elipsa 179"/>
          <p:cNvSpPr/>
          <p:nvPr/>
        </p:nvSpPr>
        <p:spPr>
          <a:xfrm>
            <a:off x="8282832" y="5557129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1" name="Elipsa 180"/>
          <p:cNvSpPr/>
          <p:nvPr/>
        </p:nvSpPr>
        <p:spPr>
          <a:xfrm>
            <a:off x="7830358" y="5578523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2" name="Elipsa 181"/>
          <p:cNvSpPr/>
          <p:nvPr/>
        </p:nvSpPr>
        <p:spPr>
          <a:xfrm>
            <a:off x="8892480" y="5161756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3" name="Elipsa 182"/>
          <p:cNvSpPr/>
          <p:nvPr/>
        </p:nvSpPr>
        <p:spPr>
          <a:xfrm>
            <a:off x="8254305" y="4728368"/>
            <a:ext cx="46800" cy="46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4" name="Elipsa 183"/>
          <p:cNvSpPr/>
          <p:nvPr/>
        </p:nvSpPr>
        <p:spPr>
          <a:xfrm>
            <a:off x="7235130" y="5580856"/>
            <a:ext cx="72000" cy="7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5" name="Elipsa 184"/>
          <p:cNvSpPr/>
          <p:nvPr/>
        </p:nvSpPr>
        <p:spPr>
          <a:xfrm>
            <a:off x="8763893" y="4740274"/>
            <a:ext cx="46800" cy="46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6" name="Elipsa 185"/>
          <p:cNvSpPr/>
          <p:nvPr/>
        </p:nvSpPr>
        <p:spPr>
          <a:xfrm>
            <a:off x="6942189" y="5594436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7" name="Elipsa 186"/>
          <p:cNvSpPr/>
          <p:nvPr/>
        </p:nvSpPr>
        <p:spPr>
          <a:xfrm>
            <a:off x="7560520" y="5587291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8" name="PoljeZBesedilom 187"/>
          <p:cNvSpPr txBox="1"/>
          <p:nvPr/>
        </p:nvSpPr>
        <p:spPr>
          <a:xfrm>
            <a:off x="876300" y="4730415"/>
            <a:ext cx="1178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dirty="0" err="1" smtClean="0">
                <a:solidFill>
                  <a:srgbClr val="0070C0"/>
                </a:solidFill>
              </a:rPr>
              <a:t>Compressed</a:t>
            </a:r>
            <a:r>
              <a:rPr lang="sl-SI" sz="1100" dirty="0" smtClean="0">
                <a:solidFill>
                  <a:srgbClr val="0070C0"/>
                </a:solidFill>
              </a:rPr>
              <a:t> </a:t>
            </a:r>
            <a:r>
              <a:rPr lang="sl-SI" sz="1100" dirty="0" err="1" smtClean="0">
                <a:solidFill>
                  <a:srgbClr val="0070C0"/>
                </a:solidFill>
              </a:rPr>
              <a:t>air</a:t>
            </a:r>
            <a:endParaRPr lang="sl-SI" sz="1100" dirty="0">
              <a:solidFill>
                <a:srgbClr val="0070C0"/>
              </a:solidFill>
            </a:endParaRPr>
          </a:p>
        </p:txBody>
      </p:sp>
      <p:sp>
        <p:nvSpPr>
          <p:cNvPr id="189" name="PoljeZBesedilom 188"/>
          <p:cNvSpPr txBox="1"/>
          <p:nvPr/>
        </p:nvSpPr>
        <p:spPr>
          <a:xfrm>
            <a:off x="653381" y="1339014"/>
            <a:ext cx="781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b="1" dirty="0" err="1" smtClean="0">
                <a:solidFill>
                  <a:schemeClr val="accent5">
                    <a:lumMod val="75000"/>
                  </a:schemeClr>
                </a:solidFill>
              </a:rPr>
              <a:t>Pressure</a:t>
            </a:r>
            <a:r>
              <a:rPr lang="sl-SI" sz="11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sl-SI" sz="11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sz="1100" b="1" dirty="0" err="1" smtClean="0">
                <a:solidFill>
                  <a:schemeClr val="accent5">
                    <a:lumMod val="75000"/>
                  </a:schemeClr>
                </a:solidFill>
              </a:rPr>
              <a:t>building</a:t>
            </a:r>
            <a:r>
              <a:rPr lang="sl-SI" sz="11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sz="1100" b="1" dirty="0" err="1" smtClean="0">
                <a:solidFill>
                  <a:schemeClr val="accent5">
                    <a:lumMod val="75000"/>
                  </a:schemeClr>
                </a:solidFill>
              </a:rPr>
              <a:t>phase</a:t>
            </a:r>
            <a:endParaRPr lang="sl-SI" sz="11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0" name="Elipsa 189"/>
          <p:cNvSpPr/>
          <p:nvPr/>
        </p:nvSpPr>
        <p:spPr>
          <a:xfrm>
            <a:off x="7332739" y="5589657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1" name="Elipsa 190"/>
          <p:cNvSpPr/>
          <p:nvPr/>
        </p:nvSpPr>
        <p:spPr>
          <a:xfrm>
            <a:off x="8446373" y="5572987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2" name="PoljeZBesedilom 191"/>
          <p:cNvSpPr txBox="1"/>
          <p:nvPr/>
        </p:nvSpPr>
        <p:spPr>
          <a:xfrm>
            <a:off x="7005137" y="3015415"/>
            <a:ext cx="47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B050"/>
                </a:solidFill>
              </a:rPr>
              <a:t>N</a:t>
            </a:r>
            <a:r>
              <a:rPr lang="sl-SI" sz="1000" b="1" baseline="-25000" dirty="0" smtClean="0">
                <a:solidFill>
                  <a:srgbClr val="00B050"/>
                </a:solidFill>
              </a:rPr>
              <a:t>2</a:t>
            </a:r>
            <a:endParaRPr lang="sl-SI" sz="1000" b="1" baseline="-25000" dirty="0">
              <a:solidFill>
                <a:srgbClr val="00B050"/>
              </a:solidFill>
            </a:endParaRPr>
          </a:p>
        </p:txBody>
      </p:sp>
      <p:sp>
        <p:nvSpPr>
          <p:cNvPr id="193" name="PoljeZBesedilom 192"/>
          <p:cNvSpPr txBox="1"/>
          <p:nvPr/>
        </p:nvSpPr>
        <p:spPr>
          <a:xfrm>
            <a:off x="7564731" y="3098759"/>
            <a:ext cx="47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B050"/>
                </a:solidFill>
              </a:rPr>
              <a:t>N</a:t>
            </a:r>
            <a:r>
              <a:rPr lang="sl-SI" sz="1000" b="1" baseline="-25000" dirty="0" smtClean="0">
                <a:solidFill>
                  <a:srgbClr val="00B050"/>
                </a:solidFill>
              </a:rPr>
              <a:t>2</a:t>
            </a:r>
            <a:endParaRPr lang="sl-SI" sz="1000" b="1" baseline="-25000" dirty="0">
              <a:solidFill>
                <a:srgbClr val="00B050"/>
              </a:solidFill>
            </a:endParaRPr>
          </a:p>
        </p:txBody>
      </p:sp>
      <p:sp>
        <p:nvSpPr>
          <p:cNvPr id="194" name="PoljeZBesedilom 193"/>
          <p:cNvSpPr txBox="1"/>
          <p:nvPr/>
        </p:nvSpPr>
        <p:spPr>
          <a:xfrm>
            <a:off x="8055269" y="3029703"/>
            <a:ext cx="47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B050"/>
                </a:solidFill>
              </a:rPr>
              <a:t>N</a:t>
            </a:r>
            <a:r>
              <a:rPr lang="sl-SI" sz="1000" b="1" baseline="-25000" dirty="0" smtClean="0">
                <a:solidFill>
                  <a:srgbClr val="00B050"/>
                </a:solidFill>
              </a:rPr>
              <a:t>2</a:t>
            </a:r>
            <a:endParaRPr lang="sl-SI" sz="1000" b="1" baseline="-25000" dirty="0">
              <a:solidFill>
                <a:srgbClr val="00B050"/>
              </a:solidFill>
            </a:endParaRPr>
          </a:p>
        </p:txBody>
      </p:sp>
      <p:sp>
        <p:nvSpPr>
          <p:cNvPr id="195" name="PoljeZBesedilom 194"/>
          <p:cNvSpPr txBox="1"/>
          <p:nvPr/>
        </p:nvSpPr>
        <p:spPr>
          <a:xfrm>
            <a:off x="8471988" y="3103522"/>
            <a:ext cx="47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B050"/>
                </a:solidFill>
              </a:rPr>
              <a:t>N</a:t>
            </a:r>
            <a:r>
              <a:rPr lang="sl-SI" sz="1000" b="1" baseline="-25000" dirty="0" smtClean="0">
                <a:solidFill>
                  <a:srgbClr val="00B050"/>
                </a:solidFill>
              </a:rPr>
              <a:t>2</a:t>
            </a:r>
            <a:endParaRPr lang="sl-SI" sz="1000" b="1" baseline="-25000" dirty="0">
              <a:solidFill>
                <a:srgbClr val="00B050"/>
              </a:solidFill>
            </a:endParaRPr>
          </a:p>
        </p:txBody>
      </p:sp>
      <p:sp>
        <p:nvSpPr>
          <p:cNvPr id="196" name="PoljeZBesedilom 195"/>
          <p:cNvSpPr txBox="1"/>
          <p:nvPr/>
        </p:nvSpPr>
        <p:spPr>
          <a:xfrm>
            <a:off x="7033710" y="4122695"/>
            <a:ext cx="47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l-SI" sz="1000" b="1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sl-SI" sz="1000" b="1" baseline="-25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PoljeZBesedilom 196"/>
          <p:cNvSpPr txBox="1"/>
          <p:nvPr/>
        </p:nvSpPr>
        <p:spPr>
          <a:xfrm>
            <a:off x="7224210" y="4444164"/>
            <a:ext cx="47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l-SI" sz="1000" b="1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sl-SI" sz="1000" b="1" baseline="-25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" name="PoljeZBesedilom 197"/>
          <p:cNvSpPr txBox="1"/>
          <p:nvPr/>
        </p:nvSpPr>
        <p:spPr>
          <a:xfrm>
            <a:off x="7300410" y="4779920"/>
            <a:ext cx="47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l-SI" sz="1000" b="1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sl-SI" sz="1000" b="1" baseline="-25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" name="PoljeZBesedilom 198"/>
          <p:cNvSpPr txBox="1"/>
          <p:nvPr/>
        </p:nvSpPr>
        <p:spPr>
          <a:xfrm>
            <a:off x="8333873" y="3384507"/>
            <a:ext cx="47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l-SI" sz="1000" b="1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sl-SI" sz="1000" b="1" baseline="-25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" name="PoljeZBesedilom 199"/>
          <p:cNvSpPr txBox="1"/>
          <p:nvPr/>
        </p:nvSpPr>
        <p:spPr>
          <a:xfrm>
            <a:off x="8490242" y="3538379"/>
            <a:ext cx="47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l-SI" sz="1000" b="1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sl-SI" sz="1000" b="1" baseline="-25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" name="Pravokotnik 200"/>
          <p:cNvSpPr/>
          <p:nvPr/>
        </p:nvSpPr>
        <p:spPr>
          <a:xfrm>
            <a:off x="381000" y="4305300"/>
            <a:ext cx="2438400" cy="1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2" name="PoljeZBesedilom 201"/>
          <p:cNvSpPr txBox="1"/>
          <p:nvPr/>
        </p:nvSpPr>
        <p:spPr>
          <a:xfrm>
            <a:off x="2626519" y="4233863"/>
            <a:ext cx="2071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" dirty="0" smtClean="0"/>
              <a:t>t</a:t>
            </a:r>
            <a:endParaRPr lang="sl-SI" sz="500" dirty="0"/>
          </a:p>
        </p:txBody>
      </p:sp>
      <p:pic>
        <p:nvPicPr>
          <p:cNvPr id="204" name="Slika 20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0"/>
    </mc:Choice>
    <mc:Fallback xmlns="">
      <p:transition spd="slow" advClick="0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5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9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2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decel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2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19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6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9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" dur="1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5400000">
                                      <p:cBhvr>
                                        <p:cTn id="41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mph" presetSubtype="2" autoRev="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25937 1.11111E-6 L 0.26111 -0.0025 L 0.26285 -0.005 L 0.26285 -0.00917 L 0.26285 -0.045 L 0.2618 -0.05167 L 0.25868 -0.05306 L 0.16493 -0.05167 L 0.1618 -0.05667 L 0.16215 -0.07028 C 0.16215 -0.09083 0.1625 -0.15333 0.16128 -0.18083 C 0.1599 -0.2175 0.15052 -0.20722 0.15451 -0.23472 C 0.15365 -0.24972 0.15347 -0.25667 0.15555 -0.27056 C 0.15573 -0.28945 0.16371 -0.30306 0.16719 -0.31889 C 0.16996 -0.33472 0.17257 -0.34917 0.1724 -0.365 C 0.17274 -0.38556 0.16805 -0.40417 0.16562 -0.41417 " pathEditMode="relative" rAng="0" ptsTypes="AAAAAAAAAAasasasA">
                                      <p:cBhvr>
                                        <p:cTn id="56" dur="8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072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1.11111E-6 L 0.25938 1.11111E-6 L 0.26112 -0.0025 L 0.26285 -0.005 L 0.26285 -0.00917 L 0.26355 -0.04417 L 0.2625 -0.05083 L 0.25747 -0.05306 L 0.1658 -0.05083 L 0.1632 -0.05417 L 0.1625 -0.06222 C 0.1625 -0.08361 0.16146 -0.15195 0.16355 -0.18222 C 0.16598 -0.22306 0.17205 -0.22861 0.17466 -0.24306 C 0.17726 -0.2575 0.17935 -0.25389 0.17935 -0.26972 C 0.17761 -0.28639 0.17882 -0.32 0.17414 -0.33833 C 0.16945 -0.35667 0.15608 -0.37139 0.15122 -0.38 " pathEditMode="relative" rAng="0" ptsTypes="AAAAAAAAAAasassA">
                                      <p:cBhvr>
                                        <p:cTn id="61" dur="8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90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3.33333E-6 L 0.25937 -3.33333E-6 L 0.26111 -0.0025 L 0.26285 -0.005 L 0.26285 -0.00916 L 0.26354 -0.04416 L 0.2625 -0.05083 L 0.25746 -0.05305 L 0.1658 -0.05083 L 0.16319 -0.05416 L 0.1625 -0.06222 C 0.16233 -0.08333 0.16285 -0.15361 0.16233 -0.18083 C 0.1618 -0.20805 0.15156 -0.20361 0.1467 -0.22166 C 0.14184 -0.23972 0.1342 -0.27 0.13316 -0.28916 C 0.13212 -0.30889 0.13646 -0.30861 0.1401 -0.33611 C 0.14375 -0.36361 0.15781 -0.37611 0.16337 -0.38611 " pathEditMode="relative" rAng="0" ptsTypes="AAAAAAAAAAasassA">
                                      <p:cBhvr>
                                        <p:cTn id="66" dur="8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930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1.11111E-6 L 0.25937 1.11111E-6 L 0.26111 -0.0025 L 0.26285 -0.005 L 0.26285 -0.00917 L 0.26354 -0.04417 L 0.2625 -0.05083 L 0.25746 -0.05306 L 0.1658 -0.05083 L 0.16319 -0.05417 L 0.1625 -0.06222 C 0.16215 -0.08333 0.16146 -0.15417 0.16128 -0.18139 C 0.16076 -0.2075 0.16024 -0.20889 0.16094 -0.22639 C 0.16163 -0.24389 0.16493 -0.26778 0.1651 -0.28583 C 0.16059 -0.30445 0.15885 -0.30806 0.1625 -0.33556 C 0.16615 -0.36306 0.14566 -0.36472 0.14115 -0.37222 " pathEditMode="relative" rAng="0" ptsTypes="AAAAAAAAAAasassA">
                                      <p:cBhvr>
                                        <p:cTn id="71" dur="8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1.11111E-6 L 0.25937 1.11111E-6 L 0.26111 -0.0025 L 0.26284 -0.005 L 0.26284 -0.00917 L 0.26354 -0.04417 L 0.2625 -0.05083 L 0.25746 -0.05306 L 0.16579 -0.05083 L 0.16319 -0.05417 L 0.1625 -0.06222 C 0.16232 -0.08333 0.16319 -0.15306 0.16215 -0.18167 C 0.16111 -0.21028 0.15503 -0.2125 0.15121 -0.22472 C 0.14739 -0.23695 0.14184 -0.24278 0.13958 -0.255 C 0.1427 -0.2925 0.13715 -0.28417 0.13767 -0.29889 C 0.13819 -0.31361 0.14427 -0.315 0.14791 -0.3425 C 0.15156 -0.37 0.15781 -0.37611 0.16336 -0.38611 " pathEditMode="relative" rAng="0" ptsTypes="AAAAAAAAAAasasssA">
                                      <p:cBhvr>
                                        <p:cTn id="76" dur="8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930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66667E-6 1.11111E-6 L 0.25937 1.11111E-6 L 0.26111 -0.0025 L 0.26285 -0.005 L 0.26285 -0.00917 L 0.26354 -0.04417 L 0.2625 -0.05083 L 0.25746 -0.05306 L 0.1658 -0.05083 L 0.16319 -0.05417 L 0.1625 -0.06222 C 0.1625 -0.08361 0.16232 -0.14806 0.16354 -0.18222 C 0.16476 -0.21639 0.16076 -0.24361 0.15868 -0.265 C 0.1566 -0.28639 0.15417 -0.2875 0.16042 -0.30722 C 0.16667 -0.32695 0.16024 -0.32667 0.1618 -0.33722 C 0.16597 -0.35611 0.15607 -0.37139 0.15121 -0.38 " pathEditMode="relative" rAng="0" ptsTypes="AAAAAAAAAAassssA">
                                      <p:cBhvr>
                                        <p:cTn id="81" dur="8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90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8.33333E-7 1.11111E-6 L 0.25937 1.11111E-6 L 0.26111 -0.0025 L 0.26285 -0.005 L 0.26285 -0.00917 L 0.26354 -0.04417 L 0.2625 -0.05083 L 0.25746 -0.05306 L 0.1658 -0.05083 L 0.16319 -0.05417 L 0.1625 -0.06222 C 0.16215 -0.08333 0.16146 -0.15417 0.16128 -0.18139 C 0.16076 -0.2075 0.16024 -0.20889 0.16094 -0.22639 C 0.16163 -0.24389 0.16493 -0.26778 0.1651 -0.28583 C 0.16059 -0.30445 0.15885 -0.30806 0.1625 -0.33556 C 0.16615 -0.36306 0.14566 -0.36472 0.14115 -0.37222 " pathEditMode="relative" rAng="0" ptsTypes="AAAAAAAAAAasassA">
                                      <p:cBhvr>
                                        <p:cTn id="86" dur="8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861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8.33333E-7 1.11111E-6 L 0.25937 1.11111E-6 L 0.26111 -0.0025 L 0.26285 -0.005 L 0.26285 -0.00917 L 0.26285 -0.045 L 0.2618 -0.05167 L 0.25868 -0.05306 L 0.16493 -0.05167 L 0.1618 -0.05667 L 0.16215 -0.07028 C 0.16215 -0.09083 0.16007 -0.15306 0.16128 -0.18083 C 0.1599 -0.2175 0.16736 -0.22167 0.1691 -0.23667 C 0.17083 -0.25167 0.17014 -0.25917 0.17187 -0.27167 C 0.17205 -0.29056 0.17726 -0.29861 0.17917 -0.31222 C 0.18108 -0.32583 0.18542 -0.33611 0.18316 -0.35306 C 0.18351 -0.37361 0.16805 -0.40417 0.16562 -0.41417 " pathEditMode="relative" rAng="0" ptsTypes="AAAAAAAAAAasasasA">
                                      <p:cBhvr>
                                        <p:cTn id="91" dur="8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072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44444E-6 -3.33333E-6 L 0.25937 -3.33333E-6 L 0.26111 -0.0025 L 0.26284 -0.005 L 0.26284 -0.00916 L 0.26354 -0.04416 L 0.2625 -0.05083 L 0.25746 -0.05305 L 0.16579 -0.05083 L 0.16319 -0.05416 L 0.1625 -0.06222 C 0.16215 -0.08333 0.16093 -0.15361 0.16128 -0.18139 C 0.16076 -0.2075 0.16458 -0.20666 0.1651 -0.22916 C 0.16562 -0.25166 0.16875 -0.29194 0.16475 -0.31583 C 0.16145 -0.34 0.14566 -0.36472 0.14114 -0.37222 " pathEditMode="relative" rAng="0" ptsTypes="AAAAAAAAAAasasA">
                                      <p:cBhvr>
                                        <p:cTn id="96" dur="8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861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4.72222E-6 -3.33333E-6 L 0.25938 -3.33333E-6 L 0.26112 -0.0025 L 0.26285 -0.005 L 0.26285 -0.00916 L 0.26355 -0.04416 L 0.2625 -0.05083 L 0.25747 -0.05305 L 0.1658 -0.05083 L 0.1632 -0.05416 L 0.1625 -0.06222 C 0.1625 -0.08361 0.16268 -0.14777 0.16355 -0.18222 C 0.16441 -0.21666 0.15469 -0.21555 0.15261 -0.23694 C 0.15053 -0.25833 0.15087 -0.29472 0.1507 -0.31139 C 0.15435 -0.32833 0.14966 -0.32722 0.15122 -0.33777 C 0.15539 -0.35666 0.15608 -0.37139 0.15122 -0.38 " pathEditMode="relative" rAng="0" ptsTypes="AAAAAAAAAAasassA">
                                      <p:cBhvr>
                                        <p:cTn id="101" dur="8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90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66667E-6 -3.33333E-6 L 0.25937 -3.33333E-6 L 0.26111 -0.0025 L 0.26285 -0.005 L 0.26285 -0.00916 L 0.26354 -0.04416 L 0.2625 -0.05083 L 0.25746 -0.05305 L 0.1658 -0.05083 L 0.16319 -0.05416 L 0.1625 -0.06222 C 0.16215 -0.08333 0.16042 -0.15389 0.16128 -0.18139 C 0.16076 -0.2075 0.16667 -0.20277 0.16805 -0.22777 C 0.16944 -0.25277 0.17413 -0.3075 0.16962 -0.33166 C 0.16632 -0.35583 0.14566 -0.36472 0.14114 -0.37222 " pathEditMode="relative" rAng="0" ptsTypes="AAAAAAAAAAasasA">
                                      <p:cBhvr>
                                        <p:cTn id="106" dur="8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861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8.33333E-7 3.33333E-6 L 0.25937 3.33333E-6 L 0.26111 -0.0025 L 0.26285 -0.005 L 0.26285 -0.00917 L 0.26354 -0.04417 L 0.2625 -0.05084 L 0.25746 -0.05306 L 0.1658 -0.05084 L 0.16319 -0.05417 L 0.1625 -0.06223 C 0.16233 -0.08361 0.16233 -0.15334 0.1625 -0.18334 C 0.16267 -0.21334 0.15226 -0.22445 0.14878 -0.23695 C 0.14531 -0.24945 0.14288 -0.24806 0.14167 -0.25861 C 0.14479 -0.29611 0.14115 -0.28528 0.14167 -0.3 C 0.14219 -0.31473 0.13316 -0.31028 0.1368 -0.33778 C 0.14045 -0.36528 0.15781 -0.37611 0.16337 -0.38611 " pathEditMode="relative" rAng="0" ptsTypes="AAAAAAAAAAasasssA">
                                      <p:cBhvr>
                                        <p:cTn id="111" dur="8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930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1.66667E-6 -3.33333E-6 L 0.25937 -3.33333E-6 L 0.26111 -0.0025 L 0.26285 -0.005 L 0.26285 -0.00916 L 0.26285 -0.045 L 0.2618 -0.05166 L 0.25868 -0.05305 L 0.16493 -0.05166 L 0.1625 -0.05833 L 0.16215 -0.07027 C 0.16215 -0.09055 0.16198 -0.14611 0.16232 -0.18027 C 0.16267 -0.21444 0.17066 -0.24639 0.17326 -0.26777 C 0.17587 -0.28916 0.17535 -0.29194 0.17656 -0.30861 C 0.17743 -0.32472 0.18107 -0.34389 0.17899 -0.36416 C 0.17691 -0.38444 0.16805 -0.40416 0.16562 -0.41416 " pathEditMode="relative" rAng="0" ptsTypes="AAAAAAAAAAassasA">
                                      <p:cBhvr>
                                        <p:cTn id="116" dur="8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072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4.44444E-6 -3.33333E-6 L 0.25937 -3.33333E-6 L 0.26111 -0.0025 L 0.26284 -0.005 L 0.26284 -0.00916 L 0.26354 -0.04416 L 0.2625 -0.05083 L 0.25746 -0.05305 L 0.16579 -0.05083 L 0.16319 -0.05416 L 0.1625 -0.06222 C 0.16232 -0.08333 0.16215 -0.15222 0.1625 -0.18166 C 0.16493 -0.2225 0.16666 -0.22222 0.1651 -0.23861 C 0.16354 -0.255 0.15277 -0.26361 0.1526 -0.28 C 0.15416 -0.29666 0.16441 -0.32 0.16423 -0.33666 C 0.16406 -0.35333 0.15607 -0.37139 0.15121 -0.38 " pathEditMode="relative" rAng="0" ptsTypes="AAAAAAAAAAasassA">
                                      <p:cBhvr>
                                        <p:cTn id="121" dur="8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90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1.94444E-6 -3.33333E-6 L 0.25938 -3.33333E-6 L 0.26111 -0.0025 L 0.26285 -0.005 L 0.26285 -0.00916 L 0.26285 -0.045 L 0.26181 -0.05166 L 0.25868 -0.05305 L 0.16493 -0.05166 L 0.16181 -0.05666 L 0.16233 -0.12583 C 0.16233 -0.14639 0.16215 -0.1625 0.16129 -0.18083 C 0.1599 -0.2175 0.15799 -0.22083 0.15712 -0.23583 C 0.15712 -0.25027 0.15886 -0.25027 0.16111 -0.26777 C 0.16337 -0.28527 0.16788 -0.29805 0.17014 -0.31277 C 0.1724 -0.3275 0.17535 -0.33972 0.17465 -0.35666 C 0.175 -0.37722 0.16806 -0.40416 0.16563 -0.41416 " pathEditMode="relative" rAng="0" ptsTypes="AAAAAAAAAAasasasA">
                                      <p:cBhvr>
                                        <p:cTn id="126" dur="8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072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4.44444E-6 -3.33333E-6 L 0.25937 -3.33333E-6 L 0.26111 -0.0025 L 0.26284 -0.005 L 0.26284 -0.00916 L 0.26354 -0.04416 L 0.2625 -0.05083 L 0.25746 -0.05305 L 0.16579 -0.05083 L 0.16319 -0.05416 L 0.1625 -0.06222 C 0.16232 -0.08361 0.16145 -0.15389 0.1625 -0.18277 C 0.16354 -0.21166 0.14461 -0.22694 0.1401 -0.25277 C 0.13559 -0.27861 0.13298 -0.31555 0.1368 -0.33777 C 0.14062 -0.36 0.15781 -0.37611 0.16336 -0.38611 " pathEditMode="relative" rAng="0" ptsTypes="AAAAAAAAAAasssA">
                                      <p:cBhvr>
                                        <p:cTn id="131" dur="8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930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-3.33333E-6 0 L -0.00781 -0.02194 C -0.01267 -0.03694 -0.03055 -0.04722 -0.02934 -0.09 C -0.02812 -0.13278 -0.01284 -0.12611 -0.00955 -0.13861 C -0.00625 -0.15111 -0.00937 -0.15333 -0.00955 -0.16444 C -0.00972 -0.17556 -0.00885 -0.29056 -0.0085 -0.29278 C -0.00816 -0.295 0.09045 -0.29278 0.09045 -0.29333 C 0.09045 -0.29389 0.09063 -0.34611 0.09063 -0.345 C 0.09063 -0.34389 0.24775 -0.34444 0.28907 -0.34528 " pathEditMode="relative" rAng="0" ptsTypes="AassssssA">
                                      <p:cBhvr>
                                        <p:cTn id="136" dur="8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1730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" presetID="0" presetClass="path" presetSubtype="0" repeatCount="indefinite" fill="hold" grpId="1" nodeType="withEffect">
                                  <p:stCondLst>
                                    <p:cond delay="18500"/>
                                  </p:stCondLst>
                                  <p:childTnLst>
                                    <p:animMotion origin="layout" path="M -5.55556E-7 -0.00027 L 0.0066 -0.0175 C 0.00833 -0.02944 0.01997 -0.03611 0.02344 -0.04111 " pathEditMode="relative" rAng="0" ptsTypes="AsA">
                                      <p:cBhvr>
                                        <p:cTn id="141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205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repeatCount="indefinite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-4.16667E-6 -0.00028 L 0.0066 -0.0175 C 0.00834 -0.02944 0.02639 -0.035 0.0316 -0.03944 " pathEditMode="relative" rAng="0" ptsTypes="AsA">
                                      <p:cBhvr>
                                        <p:cTn id="146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197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0" presetClass="path" presetSubtype="0" repeatCount="indefinite" fill="hold" grpId="1" nodeType="withEffect">
                                  <p:stCondLst>
                                    <p:cond delay="19500"/>
                                  </p:stCondLst>
                                  <p:childTnLst>
                                    <p:animMotion origin="layout" path="M 1.94444E-6 1.11111E-6 L 0.00989 -0.0225 C 0.01059 -0.03528 0.00434 -0.05722 0.00434 -0.07639 C 0.00555 -0.11917 0.00469 -0.11 0.00955 -0.13833 C 0.01441 -0.16667 0.02396 -0.18972 0.02309 -0.2125 C 0.02222 -0.23528 0.02326 -0.34 0.02361 -0.34222 C 0.02396 -0.34445 0.12344 -0.34167 0.12344 -0.34222 C 0.12344 -0.34278 0.12361 -0.39611 0.12361 -0.395 C 0.12361 -0.39389 0.28246 -0.39361 0.32413 -0.39333 " pathEditMode="relative" rAng="0" ptsTypes="AassssssA">
                                      <p:cBhvr>
                                        <p:cTn id="151" dur="8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19806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0" presetClass="path" presetSubtype="0" repeatCount="indefinite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2.5E-6 -0.00028 L -0.00885 -0.02361 C -0.01041 -0.03056 -0.00937 -0.03861 -0.00955 -0.0425 " pathEditMode="relative" rAng="0" ptsTypes="AaA">
                                      <p:cBhvr>
                                        <p:cTn id="156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11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0" presetID="0" presetClass="path" presetSubtype="0" repeatCount="indefinite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3.33333E-6 -0.00028 L -0.01407 -0.01583 C -0.02101 -0.02667 -0.01858 -0.03167 -0.01979 -0.03583 " pathEditMode="relative" rAng="0" ptsTypes="AsA">
                                      <p:cBhvr>
                                        <p:cTn id="161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778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5" presetID="0" presetClass="path" presetSubtype="0" repeatCount="indefinite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3.33333E-6 -0.00028 L -0.01407 -0.01583 C -0.02101 -0.02667 -0.01858 -0.03167 -0.01979 -0.03583 " pathEditMode="relative" rAng="0" ptsTypes="AsA">
                                      <p:cBhvr>
                                        <p:cTn id="166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778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fill="hold" grpId="1" nodeType="withEffect">
                                  <p:stCondLst>
                                    <p:cond delay="21500"/>
                                  </p:stCondLst>
                                  <p:childTnLst>
                                    <p:animMotion origin="layout" path="M -2.5E-6 5.55112E-17 C -2.5E-6 0.00028 -0.0033 0.00194 0.00139 -0.02028 C 0.00608 -0.0425 0.01788 -0.05972 0.02032 -0.07861 C 0.02153 -0.12139 0.01285 -0.12083 0.01615 -0.13333 C 0.01945 -0.14583 0.01007 -0.16889 0.0099 -0.18 C 0.00972 -0.19111 0.01042 -0.30611 0.01077 -0.30833 C 0.01111 -0.31056 0.1099 -0.30861 0.1099 -0.30917 C 0.1099 -0.30972 0.11042 -0.36139 0.11042 -0.36028 C 0.11042 -0.35917 0.26858 -0.36028 0.31025 -0.36028 " pathEditMode="relative" rAng="0" ptsTypes="asssssssa">
                                      <p:cBhvr>
                                        <p:cTn id="171" dur="8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1797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repeatCount="indefinite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2.77778E-7 -3.33333E-6 C 0.00174 -0.00444 0.00521 -0.01389 0.01042 -0.0275 C 0.01476 -0.03889 0.03264 -0.06194 0.0309 -0.08111 C 0.03212 -0.12389 0.02326 -0.11833 0.02656 -0.13083 C 0.02986 -0.14333 0.02882 -0.15944 0.02865 -0.16944 C 0.02847 -0.18055 0.02934 -0.27472 0.02969 -0.27694 C 0.03003 -0.27916 0.12917 -0.27639 0.12917 -0.27694 C 0.12917 -0.2775 0.12812 -0.32972 0.12812 -0.32861 C 0.12812 -0.3275 0.28698 -0.32833 0.32865 -0.32833 " pathEditMode="relative" rAng="0" ptsTypes="asssssssa">
                                      <p:cBhvr>
                                        <p:cTn id="176" dur="8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65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fill="hold" grpId="1" nodeType="withEffect">
                                  <p:stCondLst>
                                    <p:cond delay="22500"/>
                                  </p:stCondLst>
                                  <p:childTnLst>
                                    <p:animMotion origin="layout" path="M 1.66667E-6 -0.00027 C 0.00139 -0.00277 0.00989 0.00584 0.00885 -0.01583 C 0.00781 -0.0375 -0.00521 -0.10333 -0.00677 -0.13 C -0.00833 -0.15666 0.00017 -0.16472 1.66667E-6 -0.17583 C -0.00018 -0.18694 0.00052 -0.30194 0.00087 -0.30416 C 0.00121 -0.30639 0.10052 -0.30472 0.10052 -0.30527 C 0.10052 -0.30583 0.1 -0.35777 0.1 -0.35666 C 0.1 -0.35555 0.26007 -0.35583 0.30208 -0.35583 " pathEditMode="relative" rAng="0" ptsTypes="assssssa">
                                      <p:cBhvr>
                                        <p:cTn id="181" dur="8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17583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2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0" presetClass="path" presetSubtype="0" repeatCount="indefinite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4.44444E-6 -0.00027 L 0.00486 -0.01277 C 0.00434 -0.02611 0.00052 -0.0375 0.00434 -0.04333 " pathEditMode="relative" rAng="0" ptsTypes="AsA">
                                      <p:cBhvr>
                                        <p:cTn id="186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167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7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0" presetID="0" presetClass="path" presetSubtype="0" repeatCount="indefinite" fill="hold" grpId="1" nodeType="withEffect">
                                  <p:stCondLst>
                                    <p:cond delay="23500"/>
                                  </p:stCondLst>
                                  <p:childTnLst>
                                    <p:animMotion origin="layout" path="M -4.16667E-6 -0.00028 L 0.01233 -0.015 C 0.01858 -0.02278 0.01823 -0.04 0.0198 -0.04667 " pathEditMode="relative" rAng="0" ptsTypes="AsA">
                                      <p:cBhvr>
                                        <p:cTn id="191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333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0" presetClass="path" presetSubtype="0" repeatCount="indefinite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animMotion origin="layout" path="M 2.77778E-7 -3.33333E-6 L -0.00781 -0.02194 C -0.01024 -0.03389 -0.01563 -0.02972 -0.01441 -0.0725 C -0.01319 -0.11527 -0.01285 -0.12611 -0.00955 -0.13861 C -0.00625 -0.15111 -0.00938 -0.15333 -0.00955 -0.16444 C -0.00972 -0.17555 -0.00885 -0.29055 -0.00851 -0.29277 C -0.00816 -0.295 0.09045 -0.29277 0.09045 -0.29333 C 0.09045 -0.29389 0.09062 -0.34611 0.09062 -0.345 C 0.09062 -0.34389 0.24774 -0.34444 0.28906 -0.34527 " pathEditMode="relative" rAng="0" ptsTypes="AassssssA">
                                      <p:cBhvr>
                                        <p:cTn id="196" dur="8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-17306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repeatCount="indefinite" fill="hold" grpId="1" nodeType="withEffect">
                                  <p:stCondLst>
                                    <p:cond delay="24500"/>
                                  </p:stCondLst>
                                  <p:childTnLst>
                                    <p:animMotion origin="layout" path="M -5.55556E-7 -0.00028 L 0.0066 -0.0175 C 0.00833 -0.02945 0.00972 -0.04389 0.01042 -0.05084 " pathEditMode="relative" rAng="0" ptsTypes="AsA">
                                      <p:cBhvr>
                                        <p:cTn id="201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2528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247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0" presetClass="path" presetSubtype="0" repeatCount="indefinite" fill="hold" grpId="1" nodeType="withEffect">
                                  <p:stCondLst>
                                    <p:cond delay="24750"/>
                                  </p:stCondLst>
                                  <p:childTnLst>
                                    <p:animMotion origin="layout" path="M 1.94444E-6 -0.00027 L 0.01146 -0.01666 C 0.01319 -0.02861 0.02639 -0.035 0.0316 -0.03944 " pathEditMode="relative" rAng="0" ptsTypes="AsA">
                                      <p:cBhvr>
                                        <p:cTn id="206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1972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fill="hold" grpId="1" nodeType="withEffect">
                                  <p:stCondLst>
                                    <p:cond delay="25250"/>
                                  </p:stCondLst>
                                  <p:childTnLst>
                                    <p:animMotion origin="layout" path="M 0.00174 -2.22222E-6 L 0.01164 -0.0225 C 0.01233 -0.03528 0.00504 -0.05778 0.00608 -0.07639 C 0.0073 -0.11916 0.00955 -0.10972 0.01806 -0.13389 C 0.02657 -0.15805 0.0257 -0.18972 0.02483 -0.2125 C 0.02396 -0.23528 0.025 -0.34 0.02535 -0.34222 C 0.0257 -0.34444 0.12518 -0.34166 0.12518 -0.34222 C 0.12518 -0.34278 0.12535 -0.39611 0.12535 -0.395 C 0.12535 -0.39389 0.28421 -0.39361 0.32587 -0.39333 " pathEditMode="relative" rAng="0" ptsTypes="AassssssA">
                                      <p:cBhvr>
                                        <p:cTn id="211" dur="8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1980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5" presetID="0" presetClass="path" presetSubtype="0" repeatCount="indefinite" fill="hold" grpId="1" nodeType="withEffect">
                                  <p:stCondLst>
                                    <p:cond delay="25750"/>
                                  </p:stCondLst>
                                  <p:childTnLst>
                                    <p:animMotion origin="layout" path="M -1.66667E-6 -0.00028 L -0.00573 -0.04083 " pathEditMode="relative" rAng="0" ptsTypes="AA">
                                      <p:cBhvr>
                                        <p:cTn id="216" dur="3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2028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26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repeatCount="indefinite" fill="hold" grpId="1" nodeType="withEffect">
                                  <p:stCondLst>
                                    <p:cond delay="26250"/>
                                  </p:stCondLst>
                                  <p:childTnLst>
                                    <p:animMotion origin="layout" path="M 3.33333E-6 -0.00028 L -0.01407 -0.01583 C -0.02101 -0.02667 -0.01858 -0.03167 -0.01979 -0.03583 " pathEditMode="relative" rAng="0" ptsTypes="AsA">
                                      <p:cBhvr>
                                        <p:cTn id="22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778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267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5" presetID="0" presetClass="path" presetSubtype="0" repeatCount="indefinite" fill="hold" grpId="1" nodeType="withEffect">
                                  <p:stCondLst>
                                    <p:cond delay="26750"/>
                                  </p:stCondLst>
                                  <p:childTnLst>
                                    <p:animMotion origin="layout" path="M -2.5E-6 -0.00028 L -0.01406 -0.01583 C -0.021 -0.02666 -0.01753 -0.03305 -0.0184 -0.0375 " pathEditMode="relative" rAng="0" ptsTypes="AsA">
                                      <p:cBhvr>
                                        <p:cTn id="226" dur="3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861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27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0" presetClass="path" presetSubtype="0" repeatCount="indefinite" fill="hold" grpId="1" nodeType="withEffect">
                                  <p:stCondLst>
                                    <p:cond delay="27250"/>
                                  </p:stCondLst>
                                  <p:childTnLst>
                                    <p:animMotion origin="layout" path="M -2.5E-6 5.55112E-17 C -2.5E-6 0.00028 -0.0033 0.00194 0.00139 -0.02028 C 0.00608 -0.0425 0.01788 -0.05972 0.02032 -0.07861 C 0.02153 -0.12139 0.01285 -0.12083 0.01615 -0.13333 C 0.01945 -0.14583 0.01007 -0.16889 0.0099 -0.18 C 0.00972 -0.19111 0.01042 -0.30611 0.01077 -0.30833 C 0.01111 -0.31056 0.1099 -0.30861 0.1099 -0.30917 C 0.1099 -0.30972 0.11042 -0.36139 0.11042 -0.36028 C 0.11042 -0.35917 0.26858 -0.36028 0.31025 -0.36028 " pathEditMode="relative" rAng="0" ptsTypes="asssssssa">
                                      <p:cBhvr>
                                        <p:cTn id="231" dur="8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17972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277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0" presetClass="path" presetSubtype="0" repeatCount="indefinite" fill="hold" grpId="1" nodeType="withEffect">
                                  <p:stCondLst>
                                    <p:cond delay="27750"/>
                                  </p:stCondLst>
                                  <p:childTnLst>
                                    <p:animMotion origin="layout" path="M 0.01632 -0.0025 C 0.01684 -0.00778 0.01701 -0.02195 0.01944 -0.035 C 0.02378 -0.04639 0.03264 -0.06195 0.0309 -0.08111 C 0.03212 -0.12389 0.02326 -0.11834 0.02656 -0.13084 C 0.02986 -0.14334 0.02882 -0.15917 0.02864 -0.16945 C 0.02847 -0.18056 0.02934 -0.27473 0.02969 -0.27695 C 0.03003 -0.27917 0.12917 -0.27639 0.12917 -0.27695 C 0.12917 -0.2775 0.12812 -0.32973 0.12812 -0.32861 C 0.12812 -0.3275 0.28698 -0.32834 0.32864 -0.32834 " pathEditMode="relative" rAng="0" ptsTypes="asssssssa">
                                      <p:cBhvr>
                                        <p:cTn id="236" dur="8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-1636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28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0" presetClass="path" presetSubtype="0" repeatCount="indefinite" fill="hold" grpId="1" nodeType="withEffect">
                                  <p:stCondLst>
                                    <p:cond delay="28250"/>
                                  </p:stCondLst>
                                  <p:childTnLst>
                                    <p:animMotion origin="layout" path="M 2.5E-6 -0.00028 C 0.00139 -0.00278 0.0085 -0.00334 0.00885 -0.01584 C 0.01267 -0.02917 0.00607 -0.03445 0.00191 -0.07556 C -0.00226 -0.11667 -0.00521 -0.10084 -0.00677 -0.13 C -0.00834 -0.15917 0.00017 -0.16473 2.5E-6 -0.17584 C -0.00018 -0.18695 0.00052 -0.30195 0.00087 -0.30417 C 0.00121 -0.30639 0.10052 -0.30473 0.10052 -0.30528 C 0.10052 -0.30584 0.1 -0.35778 0.1 -0.35667 C 0.1 -0.35556 0.26007 -0.35584 0.30208 -0.35584 " pathEditMode="relative" rAng="0" ptsTypes="asssssssa">
                                      <p:cBhvr>
                                        <p:cTn id="241" dur="8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17889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287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5" presetID="0" presetClass="path" presetSubtype="0" repeatCount="indefinite" fill="hold" grpId="1" nodeType="withEffect">
                                  <p:stCondLst>
                                    <p:cond delay="28750"/>
                                  </p:stCondLst>
                                  <p:childTnLst>
                                    <p:animMotion origin="layout" path="M 4.44444E-6 -0.00027 L 0.00486 -0.01277 C 0.00434 -0.02611 0.00052 -0.0375 0.00434 -0.04333 " pathEditMode="relative" rAng="0" ptsTypes="AsA">
                                      <p:cBhvr>
                                        <p:cTn id="246" dur="3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16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29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repeatCount="indefinite" fill="hold" grpId="1" nodeType="withEffect">
                                  <p:stCondLst>
                                    <p:cond delay="29250"/>
                                  </p:stCondLst>
                                  <p:childTnLst>
                                    <p:animMotion origin="layout" path="M -4.16667E-6 -0.00028 L 0.01233 -0.015 C 0.01858 -0.02278 0.01823 -0.04 0.0198 -0.04667 " pathEditMode="relative" rAng="0" ptsTypes="AsA">
                                      <p:cBhvr>
                                        <p:cTn id="251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333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0" presetClass="path" presetSubtype="0" repeatCount="indefinite" fill="hold" grpId="1" nodeType="withEffect">
                                  <p:stCondLst>
                                    <p:cond delay="26500"/>
                                  </p:stCondLst>
                                  <p:childTnLst>
                                    <p:animMotion origin="layout" path="M 8.33333E-7 2.22222E-6 C 8.33333E-7 0.00028 0.1625 0.00222 0.19948 0.00139 C 0.20052 0.02055 0.19948 0.03972 0.19948 0.09555 C 0.19948 0.15139 0.17934 0.16416 0.18333 0.19472 C 0.18437 0.225 0.20469 0.24778 0.20573 0.27805 C 0.20677 0.30833 0.19045 0.34555 0.18958 0.37639 C 0.18871 0.40722 0.19878 0.44139 0.20052 0.46305 C 0.19913 0.48139 0.20052 0.48389 0.2 0.50555 C 0.18125 0.50472 0.14219 0.50555 0.10052 0.50555 C 0.09896 0.49139 0.1026 0.47055 0.09896 0.46222 C 0.09531 0.45389 0.08281 0.45694 0.07865 0.45555 " pathEditMode="relative" rAng="0" ptsTypes="afsaaasffaa">
                                      <p:cBhvr>
                                        <p:cTn id="256" dur="8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25278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0" presetClass="path" presetSubtype="0" repeatCount="indefinite" fill="hold" grpId="1" nodeType="withEffect">
                                  <p:stCondLst>
                                    <p:cond delay="30500"/>
                                  </p:stCondLst>
                                  <p:childTnLst>
                                    <p:animMotion origin="layout" path="M 0 2.22222E-6 C 0 0.00028 0.1625 0.00222 0.19948 0.00139 C 0.20052 0.02055 0.19896 0.04222 0.19948 0.09555 C 0.2 0.14889 0.21233 0.16 0.20833 0.18889 C 0.20434 0.21778 0.17535 0.24139 0.17552 0.26972 C 0.17569 0.29805 0.20521 0.32666 0.20938 0.35889 C 0.21354 0.39111 0.20208 0.43861 0.20052 0.46305 C 0.19913 0.48139 0.20052 0.48389 0.2 0.50555 C 0.18125 0.50472 0.14219 0.50555 0.10052 0.50555 C 0.09896 0.49139 0.1026 0.47055 0.09896 0.46222 C 0.09531 0.45389 0.08281 0.45694 0.07865 0.45555 " pathEditMode="relative" rAng="0" ptsTypes="afssaasffaa">
                                      <p:cBhvr>
                                        <p:cTn id="261" dur="8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25278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266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273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0" presetClass="path" presetSubtype="0" repeatCount="indefinite" fill="hold" grpId="1" nodeType="withEffect">
                                  <p:stCondLst>
                                    <p:cond delay="27400"/>
                                  </p:stCondLst>
                                  <p:childTnLst>
                                    <p:animMotion origin="layout" path="M -3.33333E-6 3.33333E-6 L -0.00347 -0.15528 L -0.01389 -0.39917 " pathEditMode="relative" rAng="0" ptsTypes="AAA">
                                      <p:cBhvr>
                                        <p:cTn id="275" dur="21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19972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78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0" presetClass="path" presetSubtype="0" repeatCount="indefinite" fill="hold" grpId="1" nodeType="withEffect">
                                  <p:stCondLst>
                                    <p:cond delay="27900"/>
                                  </p:stCondLst>
                                  <p:childTnLst>
                                    <p:animMotion origin="layout" path="M -1.11111E-6 -3.33333E-6 L 0.00521 -0.15527 L 0.02118 -0.39916 " pathEditMode="relative" rAng="0" ptsTypes="AAA">
                                      <p:cBhvr>
                                        <p:cTn id="280" dur="24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9972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283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0" presetClass="path" presetSubtype="0" repeatCount="indefinite" fill="hold" grpId="1" nodeType="withEffect">
                                  <p:stCondLst>
                                    <p:cond delay="28300"/>
                                  </p:stCondLst>
                                  <p:childTnLst>
                                    <p:animMotion origin="layout" path="M -3.33333E-6 1.11111E-6 L 0.03577 -0.15195 L 0.04723 -0.39917 " pathEditMode="relative" rAng="0" ptsTypes="AAA">
                                      <p:cBhvr>
                                        <p:cTn id="285" dur="27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19972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278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0" presetClass="path" presetSubtype="0" fill="hold" grpId="1" nodeType="withEffect">
                                  <p:stCondLst>
                                    <p:cond delay="27900"/>
                                  </p:stCondLst>
                                  <p:childTnLst>
                                    <p:animMotion origin="layout" path="M -4.16667E-6 2.22222E-6 C -0.00017 -0.00722 -0.00069 -0.0225 -0.00069 -0.04306 C -0.00017 -0.06972 0.00243 -0.06611 -0.00017 -0.12361 C -0.00277 -0.18111 -0.03177 -0.15528 -0.0401 -0.16361 " pathEditMode="relative" rAng="0" ptsTypes="afsa">
                                      <p:cBhvr>
                                        <p:cTn id="290" dur="4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9056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319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0" presetClass="path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animMotion origin="layout" path="M -1.11022E-16 -2.22222E-6 C -0.00208 -0.00611 -0.00694 -0.01889 -0.01302 -0.03666 C -0.02031 -0.065 -0.02483 -0.0475 -0.03698 -0.10666 C -0.04913 -0.16583 -0.16528 -0.14194 -0.19913 -0.15139 " pathEditMode="relative" rAng="0" ptsTypes="afsa">
                                      <p:cBhvr>
                                        <p:cTn id="298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-8306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316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0" presetClass="path" presetSubtype="0" fill="hold" grpId="1" nodeType="withEffect">
                                  <p:stCondLst>
                                    <p:cond delay="31600"/>
                                  </p:stCondLst>
                                  <p:childTnLst>
                                    <p:animMotion origin="layout" path="M 1.66667E-6 1.11111E-6 C 0.00069 -0.00556 0.00382 -0.01333 0.00364 -0.03306 C 0.00295 -0.07556 0.01111 -0.06 -0.00104 -0.11917 C -0.0132 -0.17833 0.01267 -0.1875 0.01614 -0.20556 " pathEditMode="relative" rAng="0" ptsTypes="afsa">
                                      <p:cBhvr>
                                        <p:cTn id="306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0278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356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359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0" presetClass="path" presetSubtype="0" fill="hold" grpId="1" nodeType="withEffect">
                                  <p:stCondLst>
                                    <p:cond delay="35900"/>
                                  </p:stCondLst>
                                  <p:childTnLst>
                                    <p:animMotion origin="layout" path="M 0 4.44444E-6 C 0.00069 -0.00556 0.0033 -0.02056 0.00365 -0.03306 C 0.00295 -0.07556 0.00417 -0.06584 0.0026 -0.07584 C 0.00104 -0.08584 0.00764 -0.10612 0.00885 -0.11417 " pathEditMode="relative" rAng="0" ptsTypes="afsa">
                                      <p:cBhvr>
                                        <p:cTn id="314" dur="4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5722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398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411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0" presetClass="path" presetSubtype="0" fill="hold" grpId="1" nodeType="withEffect">
                                  <p:stCondLst>
                                    <p:cond delay="41100"/>
                                  </p:stCondLst>
                                  <p:childTnLst>
                                    <p:animMotion origin="layout" path="M 2.5E-6 -3.33333E-6 C 0.00069 -0.00555 0.00382 -0.01333 0.00364 -0.03305 C 0.00295 -0.07555 0.01111 -0.06 -0.00104 -0.11916 C -0.0132 -0.17833 -0.02136 -0.17611 -0.02674 -0.19111 " pathEditMode="relative" rAng="0" ptsTypes="afsa">
                                      <p:cBhvr>
                                        <p:cTn id="322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9556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293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0" presetClass="path" presetSubtype="0" repeatCount="indefinite" fill="hold" grpId="1" nodeType="withEffect">
                                  <p:stCondLst>
                                    <p:cond delay="29300"/>
                                  </p:stCondLst>
                                  <p:childTnLst>
                                    <p:animMotion origin="layout" path="M 4.44444E-6 4.44444E-6 C -0.00053 -0.02584 -0.00712 -0.035 -0.00348 -0.15528 C 0.00017 -0.27556 0.01996 -0.35556 0.02604 -0.40806 " pathEditMode="relative" rAng="0" ptsTypes="asa">
                                      <p:cBhvr>
                                        <p:cTn id="330" dur="29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20417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282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0" presetClass="path" presetSubtype="0" repeatCount="indefinite" fill="hold" grpId="1" nodeType="withEffect">
                                  <p:stCondLst>
                                    <p:cond delay="28200"/>
                                  </p:stCondLst>
                                  <p:childTnLst>
                                    <p:animMotion origin="layout" path="M -2.77778E-7 3.33333E-6 C 0.00087 -0.02584 0.00729 -0.08695 0.00521 -0.15528 C 0.00313 -0.22361 -0.00868 -0.35695 -0.01233 -0.41 " pathEditMode="relative" rAng="0" ptsTypes="asA">
                                      <p:cBhvr>
                                        <p:cTn id="335" dur="22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0500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293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0" presetClass="path" presetSubtype="0" repeatCount="indefinite" fill="hold" grpId="1" nodeType="withEffect">
                                  <p:stCondLst>
                                    <p:cond delay="29300"/>
                                  </p:stCondLst>
                                  <p:childTnLst>
                                    <p:animMotion origin="layout" path="M -3.88889E-6 -2.22222E-6 C 0.00139 -0.02583 0.00799 -0.08639 0.00799 -0.15555 C 0.00799 -0.22472 -0.02048 -0.35416 -0.02795 -0.40639 " pathEditMode="relative" rAng="0" ptsTypes="asa">
                                      <p:cBhvr>
                                        <p:cTn id="343" dur="24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20333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278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0" presetClass="path" presetSubtype="0" repeatCount="indefinite" fill="hold" grpId="1" nodeType="withEffect">
                                  <p:stCondLst>
                                    <p:cond delay="27900"/>
                                  </p:stCondLst>
                                  <p:childTnLst>
                                    <p:animMotion origin="layout" path="M 4.72222E-6 3.33333E-6 C 0.00086 -0.02584 0.00694 -0.08834 0.0052 -0.15528 C 0.00347 -0.22223 -0.0073 -0.35028 -0.01059 -0.40167 " pathEditMode="relative" rAng="0" ptsTypes="asA">
                                      <p:cBhvr>
                                        <p:cTn id="348" dur="2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0083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281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281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281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281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8" grpId="0" animBg="1"/>
      <p:bldP spid="168" grpId="1" animBg="1"/>
      <p:bldP spid="169" grpId="0"/>
      <p:bldP spid="170" grpId="0"/>
      <p:bldP spid="171" grpId="0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/>
      <p:bldP spid="189" grpId="0"/>
      <p:bldP spid="189" grpId="1"/>
      <p:bldP spid="190" grpId="0" animBg="1"/>
      <p:bldP spid="190" grpId="1" animBg="1"/>
      <p:bldP spid="191" grpId="0" animBg="1"/>
      <p:bldP spid="191" grpId="1" animBg="1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ravokotnik 203"/>
          <p:cNvSpPr/>
          <p:nvPr/>
        </p:nvSpPr>
        <p:spPr>
          <a:xfrm>
            <a:off x="-36512" y="-22820"/>
            <a:ext cx="9361040" cy="432048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" name="Slika 2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sp>
        <p:nvSpPr>
          <p:cNvPr id="115" name="PoljeZBesedilom 3"/>
          <p:cNvSpPr txBox="1"/>
          <p:nvPr/>
        </p:nvSpPr>
        <p:spPr>
          <a:xfrm>
            <a:off x="251520" y="24793"/>
            <a:ext cx="8220968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dirty="0">
                <a:solidFill>
                  <a:schemeClr val="bg1"/>
                </a:solidFill>
              </a:rPr>
              <a:t>HOW PSA NITROGEN GENERATOR WORKS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27" y="466015"/>
            <a:ext cx="353519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Pravokotnik 3"/>
          <p:cNvSpPr/>
          <p:nvPr/>
        </p:nvSpPr>
        <p:spPr>
          <a:xfrm>
            <a:off x="5105729" y="1680625"/>
            <a:ext cx="766937" cy="2237409"/>
          </a:xfrm>
          <a:custGeom>
            <a:avLst/>
            <a:gdLst>
              <a:gd name="connsiteX0" fmla="*/ 0 w 766937"/>
              <a:gd name="connsiteY0" fmla="*/ 0 h 2087389"/>
              <a:gd name="connsiteX1" fmla="*/ 766937 w 766937"/>
              <a:gd name="connsiteY1" fmla="*/ 0 h 2087389"/>
              <a:gd name="connsiteX2" fmla="*/ 766937 w 766937"/>
              <a:gd name="connsiteY2" fmla="*/ 2087389 h 2087389"/>
              <a:gd name="connsiteX3" fmla="*/ 0 w 766937"/>
              <a:gd name="connsiteY3" fmla="*/ 2087389 h 2087389"/>
              <a:gd name="connsiteX4" fmla="*/ 0 w 766937"/>
              <a:gd name="connsiteY4" fmla="*/ 0 h 2087389"/>
              <a:gd name="connsiteX0" fmla="*/ 0 w 766937"/>
              <a:gd name="connsiteY0" fmla="*/ 0 h 2232646"/>
              <a:gd name="connsiteX1" fmla="*/ 766937 w 766937"/>
              <a:gd name="connsiteY1" fmla="*/ 0 h 2232646"/>
              <a:gd name="connsiteX2" fmla="*/ 766937 w 766937"/>
              <a:gd name="connsiteY2" fmla="*/ 2087389 h 2232646"/>
              <a:gd name="connsiteX3" fmla="*/ 340694 w 766937"/>
              <a:gd name="connsiteY3" fmla="*/ 2232646 h 2232646"/>
              <a:gd name="connsiteX4" fmla="*/ 0 w 766937"/>
              <a:gd name="connsiteY4" fmla="*/ 2087389 h 2232646"/>
              <a:gd name="connsiteX5" fmla="*/ 0 w 766937"/>
              <a:gd name="connsiteY5" fmla="*/ 0 h 2232646"/>
              <a:gd name="connsiteX0" fmla="*/ 0 w 766937"/>
              <a:gd name="connsiteY0" fmla="*/ 0 h 2291368"/>
              <a:gd name="connsiteX1" fmla="*/ 766937 w 766937"/>
              <a:gd name="connsiteY1" fmla="*/ 0 h 2291368"/>
              <a:gd name="connsiteX2" fmla="*/ 766937 w 766937"/>
              <a:gd name="connsiteY2" fmla="*/ 2087389 h 2291368"/>
              <a:gd name="connsiteX3" fmla="*/ 424038 w 766937"/>
              <a:gd name="connsiteY3" fmla="*/ 2232645 h 2291368"/>
              <a:gd name="connsiteX4" fmla="*/ 340694 w 766937"/>
              <a:gd name="connsiteY4" fmla="*/ 2232646 h 2291368"/>
              <a:gd name="connsiteX5" fmla="*/ 0 w 766937"/>
              <a:gd name="connsiteY5" fmla="*/ 2087389 h 2291368"/>
              <a:gd name="connsiteX6" fmla="*/ 0 w 766937"/>
              <a:gd name="connsiteY6" fmla="*/ 0 h 2291368"/>
              <a:gd name="connsiteX0" fmla="*/ 0 w 766937"/>
              <a:gd name="connsiteY0" fmla="*/ 0 h 2291368"/>
              <a:gd name="connsiteX1" fmla="*/ 766937 w 766937"/>
              <a:gd name="connsiteY1" fmla="*/ 0 h 2291368"/>
              <a:gd name="connsiteX2" fmla="*/ 766937 w 766937"/>
              <a:gd name="connsiteY2" fmla="*/ 2087389 h 2291368"/>
              <a:gd name="connsiteX3" fmla="*/ 424038 w 766937"/>
              <a:gd name="connsiteY3" fmla="*/ 2232645 h 2291368"/>
              <a:gd name="connsiteX4" fmla="*/ 340694 w 766937"/>
              <a:gd name="connsiteY4" fmla="*/ 2232646 h 2291368"/>
              <a:gd name="connsiteX5" fmla="*/ 119238 w 766937"/>
              <a:gd name="connsiteY5" fmla="*/ 2208833 h 2291368"/>
              <a:gd name="connsiteX6" fmla="*/ 0 w 766937"/>
              <a:gd name="connsiteY6" fmla="*/ 2087389 h 2291368"/>
              <a:gd name="connsiteX7" fmla="*/ 0 w 766937"/>
              <a:gd name="connsiteY7" fmla="*/ 0 h 2291368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1206 w 766937"/>
              <a:gd name="connsiteY3" fmla="*/ 2199308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5968 w 766937"/>
              <a:gd name="connsiteY3" fmla="*/ 2208833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5968 w 766937"/>
              <a:gd name="connsiteY3" fmla="*/ 2208833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45493 w 766937"/>
              <a:gd name="connsiteY3" fmla="*/ 2213596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45493 w 766937"/>
              <a:gd name="connsiteY3" fmla="*/ 2213596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119238 w 766937"/>
              <a:gd name="connsiteY6" fmla="*/ 2208833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81138 w 766937"/>
              <a:gd name="connsiteY6" fmla="*/ 2199308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73994 w 766937"/>
              <a:gd name="connsiteY6" fmla="*/ 2192165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73994 w 766937"/>
              <a:gd name="connsiteY6" fmla="*/ 2192165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37777"/>
              <a:gd name="connsiteX1" fmla="*/ 766937 w 766937"/>
              <a:gd name="connsiteY1" fmla="*/ 0 h 2237777"/>
              <a:gd name="connsiteX2" fmla="*/ 766937 w 766937"/>
              <a:gd name="connsiteY2" fmla="*/ 2087389 h 2237777"/>
              <a:gd name="connsiteX3" fmla="*/ 645493 w 766937"/>
              <a:gd name="connsiteY3" fmla="*/ 2213596 h 2237777"/>
              <a:gd name="connsiteX4" fmla="*/ 424038 w 766937"/>
              <a:gd name="connsiteY4" fmla="*/ 2232645 h 2237777"/>
              <a:gd name="connsiteX5" fmla="*/ 354981 w 766937"/>
              <a:gd name="connsiteY5" fmla="*/ 2144540 h 2237777"/>
              <a:gd name="connsiteX6" fmla="*/ 338313 w 766937"/>
              <a:gd name="connsiteY6" fmla="*/ 2237409 h 2237777"/>
              <a:gd name="connsiteX7" fmla="*/ 73994 w 766937"/>
              <a:gd name="connsiteY7" fmla="*/ 2192165 h 2237777"/>
              <a:gd name="connsiteX8" fmla="*/ 0 w 766937"/>
              <a:gd name="connsiteY8" fmla="*/ 2087389 h 2237777"/>
              <a:gd name="connsiteX9" fmla="*/ 0 w 766937"/>
              <a:gd name="connsiteY9" fmla="*/ 0 h 223777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38325 w 766937"/>
              <a:gd name="connsiteY5" fmla="*/ 2113584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38325 w 766937"/>
              <a:gd name="connsiteY5" fmla="*/ 2113584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78"/>
              <a:gd name="connsiteX1" fmla="*/ 766937 w 766937"/>
              <a:gd name="connsiteY1" fmla="*/ 0 h 2237778"/>
              <a:gd name="connsiteX2" fmla="*/ 766937 w 766937"/>
              <a:gd name="connsiteY2" fmla="*/ 2087389 h 2237778"/>
              <a:gd name="connsiteX3" fmla="*/ 645493 w 766937"/>
              <a:gd name="connsiteY3" fmla="*/ 2213596 h 2237778"/>
              <a:gd name="connsiteX4" fmla="*/ 424038 w 766937"/>
              <a:gd name="connsiteY4" fmla="*/ 2232645 h 2237778"/>
              <a:gd name="connsiteX5" fmla="*/ 421656 w 766937"/>
              <a:gd name="connsiteY5" fmla="*/ 2139778 h 2237778"/>
              <a:gd name="connsiteX6" fmla="*/ 359743 w 766937"/>
              <a:gd name="connsiteY6" fmla="*/ 2142159 h 2237778"/>
              <a:gd name="connsiteX7" fmla="*/ 338313 w 766937"/>
              <a:gd name="connsiteY7" fmla="*/ 2237409 h 2237778"/>
              <a:gd name="connsiteX8" fmla="*/ 73994 w 766937"/>
              <a:gd name="connsiteY8" fmla="*/ 2192165 h 2237778"/>
              <a:gd name="connsiteX9" fmla="*/ 0 w 766937"/>
              <a:gd name="connsiteY9" fmla="*/ 2087389 h 2237778"/>
              <a:gd name="connsiteX10" fmla="*/ 0 w 766937"/>
              <a:gd name="connsiteY10" fmla="*/ 0 h 2237778"/>
              <a:gd name="connsiteX0" fmla="*/ 0 w 766937"/>
              <a:gd name="connsiteY0" fmla="*/ 0 h 2237886"/>
              <a:gd name="connsiteX1" fmla="*/ 766937 w 766937"/>
              <a:gd name="connsiteY1" fmla="*/ 0 h 2237886"/>
              <a:gd name="connsiteX2" fmla="*/ 766937 w 766937"/>
              <a:gd name="connsiteY2" fmla="*/ 2087389 h 2237886"/>
              <a:gd name="connsiteX3" fmla="*/ 645493 w 766937"/>
              <a:gd name="connsiteY3" fmla="*/ 2213596 h 2237886"/>
              <a:gd name="connsiteX4" fmla="*/ 424038 w 766937"/>
              <a:gd name="connsiteY4" fmla="*/ 2232645 h 2237886"/>
              <a:gd name="connsiteX5" fmla="*/ 421656 w 766937"/>
              <a:gd name="connsiteY5" fmla="*/ 2139778 h 2237886"/>
              <a:gd name="connsiteX6" fmla="*/ 359743 w 766937"/>
              <a:gd name="connsiteY6" fmla="*/ 2142159 h 2237886"/>
              <a:gd name="connsiteX7" fmla="*/ 338313 w 766937"/>
              <a:gd name="connsiteY7" fmla="*/ 2237409 h 2237886"/>
              <a:gd name="connsiteX8" fmla="*/ 73994 w 766937"/>
              <a:gd name="connsiteY8" fmla="*/ 2192165 h 2237886"/>
              <a:gd name="connsiteX9" fmla="*/ 0 w 766937"/>
              <a:gd name="connsiteY9" fmla="*/ 2087389 h 2237886"/>
              <a:gd name="connsiteX10" fmla="*/ 0 w 766937"/>
              <a:gd name="connsiteY10" fmla="*/ 0 h 2237886"/>
              <a:gd name="connsiteX0" fmla="*/ 0 w 766937"/>
              <a:gd name="connsiteY0" fmla="*/ 0 h 2237886"/>
              <a:gd name="connsiteX1" fmla="*/ 766937 w 766937"/>
              <a:gd name="connsiteY1" fmla="*/ 0 h 2237886"/>
              <a:gd name="connsiteX2" fmla="*/ 766937 w 766937"/>
              <a:gd name="connsiteY2" fmla="*/ 2087389 h 2237886"/>
              <a:gd name="connsiteX3" fmla="*/ 645493 w 766937"/>
              <a:gd name="connsiteY3" fmla="*/ 2213596 h 2237886"/>
              <a:gd name="connsiteX4" fmla="*/ 424038 w 766937"/>
              <a:gd name="connsiteY4" fmla="*/ 2232645 h 2237886"/>
              <a:gd name="connsiteX5" fmla="*/ 421656 w 766937"/>
              <a:gd name="connsiteY5" fmla="*/ 2139778 h 2237886"/>
              <a:gd name="connsiteX6" fmla="*/ 359743 w 766937"/>
              <a:gd name="connsiteY6" fmla="*/ 2142159 h 2237886"/>
              <a:gd name="connsiteX7" fmla="*/ 338313 w 766937"/>
              <a:gd name="connsiteY7" fmla="*/ 2237409 h 2237886"/>
              <a:gd name="connsiteX8" fmla="*/ 73994 w 766937"/>
              <a:gd name="connsiteY8" fmla="*/ 2192165 h 2237886"/>
              <a:gd name="connsiteX9" fmla="*/ 0 w 766937"/>
              <a:gd name="connsiteY9" fmla="*/ 2087389 h 2237886"/>
              <a:gd name="connsiteX10" fmla="*/ 0 w 766937"/>
              <a:gd name="connsiteY10" fmla="*/ 0 h 2237886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39778 h 2237409"/>
              <a:gd name="connsiteX6" fmla="*/ 359743 w 766937"/>
              <a:gd name="connsiteY6" fmla="*/ 2142159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39778 h 2237409"/>
              <a:gd name="connsiteX6" fmla="*/ 345456 w 766937"/>
              <a:gd name="connsiteY6" fmla="*/ 2146921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46922 h 2237409"/>
              <a:gd name="connsiteX6" fmla="*/ 345456 w 766937"/>
              <a:gd name="connsiteY6" fmla="*/ 2146921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937" h="2237409">
                <a:moveTo>
                  <a:pt x="0" y="0"/>
                </a:moveTo>
                <a:lnTo>
                  <a:pt x="766937" y="0"/>
                </a:lnTo>
                <a:lnTo>
                  <a:pt x="766937" y="2087389"/>
                </a:lnTo>
                <a:cubicBezTo>
                  <a:pt x="760588" y="2195178"/>
                  <a:pt x="676450" y="2194150"/>
                  <a:pt x="645493" y="2213596"/>
                </a:cubicBezTo>
                <a:cubicBezTo>
                  <a:pt x="566912" y="2235423"/>
                  <a:pt x="474441" y="2242170"/>
                  <a:pt x="424038" y="2232645"/>
                </a:cubicBezTo>
                <a:cubicBezTo>
                  <a:pt x="422847" y="2190179"/>
                  <a:pt x="423640" y="2154463"/>
                  <a:pt x="421656" y="2146922"/>
                </a:cubicBezTo>
                <a:cubicBezTo>
                  <a:pt x="410147" y="2144144"/>
                  <a:pt x="354981" y="2143349"/>
                  <a:pt x="345456" y="2146921"/>
                </a:cubicBezTo>
                <a:cubicBezTo>
                  <a:pt x="335931" y="2174306"/>
                  <a:pt x="347044" y="2237409"/>
                  <a:pt x="338313" y="2237409"/>
                </a:cubicBezTo>
                <a:cubicBezTo>
                  <a:pt x="309738" y="2234233"/>
                  <a:pt x="154192" y="2240981"/>
                  <a:pt x="73994" y="2192165"/>
                </a:cubicBezTo>
                <a:cubicBezTo>
                  <a:pt x="-6204" y="2143349"/>
                  <a:pt x="11171" y="2132633"/>
                  <a:pt x="0" y="208738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40000">
                <a:schemeClr val="accent1">
                  <a:tint val="66000"/>
                  <a:satMod val="160000"/>
                </a:schemeClr>
              </a:gs>
              <a:gs pos="22000">
                <a:schemeClr val="accent1">
                  <a:tint val="44500"/>
                  <a:satMod val="160000"/>
                </a:schemeClr>
              </a:gs>
              <a:gs pos="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6" name="Pravokotnik 3"/>
          <p:cNvSpPr/>
          <p:nvPr/>
        </p:nvSpPr>
        <p:spPr>
          <a:xfrm>
            <a:off x="3262641" y="1680625"/>
            <a:ext cx="766937" cy="2237409"/>
          </a:xfrm>
          <a:custGeom>
            <a:avLst/>
            <a:gdLst>
              <a:gd name="connsiteX0" fmla="*/ 0 w 766937"/>
              <a:gd name="connsiteY0" fmla="*/ 0 h 2087389"/>
              <a:gd name="connsiteX1" fmla="*/ 766937 w 766937"/>
              <a:gd name="connsiteY1" fmla="*/ 0 h 2087389"/>
              <a:gd name="connsiteX2" fmla="*/ 766937 w 766937"/>
              <a:gd name="connsiteY2" fmla="*/ 2087389 h 2087389"/>
              <a:gd name="connsiteX3" fmla="*/ 0 w 766937"/>
              <a:gd name="connsiteY3" fmla="*/ 2087389 h 2087389"/>
              <a:gd name="connsiteX4" fmla="*/ 0 w 766937"/>
              <a:gd name="connsiteY4" fmla="*/ 0 h 2087389"/>
              <a:gd name="connsiteX0" fmla="*/ 0 w 766937"/>
              <a:gd name="connsiteY0" fmla="*/ 0 h 2232646"/>
              <a:gd name="connsiteX1" fmla="*/ 766937 w 766937"/>
              <a:gd name="connsiteY1" fmla="*/ 0 h 2232646"/>
              <a:gd name="connsiteX2" fmla="*/ 766937 w 766937"/>
              <a:gd name="connsiteY2" fmla="*/ 2087389 h 2232646"/>
              <a:gd name="connsiteX3" fmla="*/ 340694 w 766937"/>
              <a:gd name="connsiteY3" fmla="*/ 2232646 h 2232646"/>
              <a:gd name="connsiteX4" fmla="*/ 0 w 766937"/>
              <a:gd name="connsiteY4" fmla="*/ 2087389 h 2232646"/>
              <a:gd name="connsiteX5" fmla="*/ 0 w 766937"/>
              <a:gd name="connsiteY5" fmla="*/ 0 h 2232646"/>
              <a:gd name="connsiteX0" fmla="*/ 0 w 766937"/>
              <a:gd name="connsiteY0" fmla="*/ 0 h 2291368"/>
              <a:gd name="connsiteX1" fmla="*/ 766937 w 766937"/>
              <a:gd name="connsiteY1" fmla="*/ 0 h 2291368"/>
              <a:gd name="connsiteX2" fmla="*/ 766937 w 766937"/>
              <a:gd name="connsiteY2" fmla="*/ 2087389 h 2291368"/>
              <a:gd name="connsiteX3" fmla="*/ 424038 w 766937"/>
              <a:gd name="connsiteY3" fmla="*/ 2232645 h 2291368"/>
              <a:gd name="connsiteX4" fmla="*/ 340694 w 766937"/>
              <a:gd name="connsiteY4" fmla="*/ 2232646 h 2291368"/>
              <a:gd name="connsiteX5" fmla="*/ 0 w 766937"/>
              <a:gd name="connsiteY5" fmla="*/ 2087389 h 2291368"/>
              <a:gd name="connsiteX6" fmla="*/ 0 w 766937"/>
              <a:gd name="connsiteY6" fmla="*/ 0 h 2291368"/>
              <a:gd name="connsiteX0" fmla="*/ 0 w 766937"/>
              <a:gd name="connsiteY0" fmla="*/ 0 h 2291368"/>
              <a:gd name="connsiteX1" fmla="*/ 766937 w 766937"/>
              <a:gd name="connsiteY1" fmla="*/ 0 h 2291368"/>
              <a:gd name="connsiteX2" fmla="*/ 766937 w 766937"/>
              <a:gd name="connsiteY2" fmla="*/ 2087389 h 2291368"/>
              <a:gd name="connsiteX3" fmla="*/ 424038 w 766937"/>
              <a:gd name="connsiteY3" fmla="*/ 2232645 h 2291368"/>
              <a:gd name="connsiteX4" fmla="*/ 340694 w 766937"/>
              <a:gd name="connsiteY4" fmla="*/ 2232646 h 2291368"/>
              <a:gd name="connsiteX5" fmla="*/ 119238 w 766937"/>
              <a:gd name="connsiteY5" fmla="*/ 2208833 h 2291368"/>
              <a:gd name="connsiteX6" fmla="*/ 0 w 766937"/>
              <a:gd name="connsiteY6" fmla="*/ 2087389 h 2291368"/>
              <a:gd name="connsiteX7" fmla="*/ 0 w 766937"/>
              <a:gd name="connsiteY7" fmla="*/ 0 h 2291368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84677"/>
              <a:gd name="connsiteX1" fmla="*/ 766937 w 766937"/>
              <a:gd name="connsiteY1" fmla="*/ 0 h 2284677"/>
              <a:gd name="connsiteX2" fmla="*/ 766937 w 766937"/>
              <a:gd name="connsiteY2" fmla="*/ 2087389 h 2284677"/>
              <a:gd name="connsiteX3" fmla="*/ 631206 w 766937"/>
              <a:gd name="connsiteY3" fmla="*/ 2199308 h 2284677"/>
              <a:gd name="connsiteX4" fmla="*/ 424038 w 766937"/>
              <a:gd name="connsiteY4" fmla="*/ 2232645 h 2284677"/>
              <a:gd name="connsiteX5" fmla="*/ 340694 w 766937"/>
              <a:gd name="connsiteY5" fmla="*/ 2232646 h 2284677"/>
              <a:gd name="connsiteX6" fmla="*/ 119238 w 766937"/>
              <a:gd name="connsiteY6" fmla="*/ 2208833 h 2284677"/>
              <a:gd name="connsiteX7" fmla="*/ 0 w 766937"/>
              <a:gd name="connsiteY7" fmla="*/ 2087389 h 2284677"/>
              <a:gd name="connsiteX8" fmla="*/ 0 w 766937"/>
              <a:gd name="connsiteY8" fmla="*/ 0 h 2284677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1206 w 766937"/>
              <a:gd name="connsiteY3" fmla="*/ 2199308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5968 w 766937"/>
              <a:gd name="connsiteY3" fmla="*/ 2208833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35968 w 766937"/>
              <a:gd name="connsiteY3" fmla="*/ 2208833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45493 w 766937"/>
              <a:gd name="connsiteY3" fmla="*/ 2213596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37006"/>
              <a:gd name="connsiteX1" fmla="*/ 766937 w 766937"/>
              <a:gd name="connsiteY1" fmla="*/ 0 h 2237006"/>
              <a:gd name="connsiteX2" fmla="*/ 766937 w 766937"/>
              <a:gd name="connsiteY2" fmla="*/ 2087389 h 2237006"/>
              <a:gd name="connsiteX3" fmla="*/ 645493 w 766937"/>
              <a:gd name="connsiteY3" fmla="*/ 2213596 h 2237006"/>
              <a:gd name="connsiteX4" fmla="*/ 424038 w 766937"/>
              <a:gd name="connsiteY4" fmla="*/ 2232645 h 2237006"/>
              <a:gd name="connsiteX5" fmla="*/ 340694 w 766937"/>
              <a:gd name="connsiteY5" fmla="*/ 2232646 h 2237006"/>
              <a:gd name="connsiteX6" fmla="*/ 119238 w 766937"/>
              <a:gd name="connsiteY6" fmla="*/ 2208833 h 2237006"/>
              <a:gd name="connsiteX7" fmla="*/ 0 w 766937"/>
              <a:gd name="connsiteY7" fmla="*/ 2087389 h 2237006"/>
              <a:gd name="connsiteX8" fmla="*/ 0 w 766937"/>
              <a:gd name="connsiteY8" fmla="*/ 0 h 2237006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119238 w 766937"/>
              <a:gd name="connsiteY6" fmla="*/ 2208833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81138 w 766937"/>
              <a:gd name="connsiteY6" fmla="*/ 2199308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73994 w 766937"/>
              <a:gd name="connsiteY6" fmla="*/ 2192165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41181"/>
              <a:gd name="connsiteX1" fmla="*/ 766937 w 766937"/>
              <a:gd name="connsiteY1" fmla="*/ 0 h 2241181"/>
              <a:gd name="connsiteX2" fmla="*/ 766937 w 766937"/>
              <a:gd name="connsiteY2" fmla="*/ 2087389 h 2241181"/>
              <a:gd name="connsiteX3" fmla="*/ 645493 w 766937"/>
              <a:gd name="connsiteY3" fmla="*/ 2213596 h 2241181"/>
              <a:gd name="connsiteX4" fmla="*/ 424038 w 766937"/>
              <a:gd name="connsiteY4" fmla="*/ 2232645 h 2241181"/>
              <a:gd name="connsiteX5" fmla="*/ 338313 w 766937"/>
              <a:gd name="connsiteY5" fmla="*/ 2237409 h 2241181"/>
              <a:gd name="connsiteX6" fmla="*/ 73994 w 766937"/>
              <a:gd name="connsiteY6" fmla="*/ 2192165 h 2241181"/>
              <a:gd name="connsiteX7" fmla="*/ 0 w 766937"/>
              <a:gd name="connsiteY7" fmla="*/ 2087389 h 2241181"/>
              <a:gd name="connsiteX8" fmla="*/ 0 w 766937"/>
              <a:gd name="connsiteY8" fmla="*/ 0 h 2241181"/>
              <a:gd name="connsiteX0" fmla="*/ 0 w 766937"/>
              <a:gd name="connsiteY0" fmla="*/ 0 h 2237777"/>
              <a:gd name="connsiteX1" fmla="*/ 766937 w 766937"/>
              <a:gd name="connsiteY1" fmla="*/ 0 h 2237777"/>
              <a:gd name="connsiteX2" fmla="*/ 766937 w 766937"/>
              <a:gd name="connsiteY2" fmla="*/ 2087389 h 2237777"/>
              <a:gd name="connsiteX3" fmla="*/ 645493 w 766937"/>
              <a:gd name="connsiteY3" fmla="*/ 2213596 h 2237777"/>
              <a:gd name="connsiteX4" fmla="*/ 424038 w 766937"/>
              <a:gd name="connsiteY4" fmla="*/ 2232645 h 2237777"/>
              <a:gd name="connsiteX5" fmla="*/ 354981 w 766937"/>
              <a:gd name="connsiteY5" fmla="*/ 2144540 h 2237777"/>
              <a:gd name="connsiteX6" fmla="*/ 338313 w 766937"/>
              <a:gd name="connsiteY6" fmla="*/ 2237409 h 2237777"/>
              <a:gd name="connsiteX7" fmla="*/ 73994 w 766937"/>
              <a:gd name="connsiteY7" fmla="*/ 2192165 h 2237777"/>
              <a:gd name="connsiteX8" fmla="*/ 0 w 766937"/>
              <a:gd name="connsiteY8" fmla="*/ 2087389 h 2237777"/>
              <a:gd name="connsiteX9" fmla="*/ 0 w 766937"/>
              <a:gd name="connsiteY9" fmla="*/ 0 h 223777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38325 w 766937"/>
              <a:gd name="connsiteY5" fmla="*/ 2113584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38325 w 766937"/>
              <a:gd name="connsiteY5" fmla="*/ 2113584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87"/>
              <a:gd name="connsiteX1" fmla="*/ 766937 w 766937"/>
              <a:gd name="connsiteY1" fmla="*/ 0 h 2237787"/>
              <a:gd name="connsiteX2" fmla="*/ 766937 w 766937"/>
              <a:gd name="connsiteY2" fmla="*/ 2087389 h 2237787"/>
              <a:gd name="connsiteX3" fmla="*/ 645493 w 766937"/>
              <a:gd name="connsiteY3" fmla="*/ 2213596 h 2237787"/>
              <a:gd name="connsiteX4" fmla="*/ 424038 w 766937"/>
              <a:gd name="connsiteY4" fmla="*/ 2232645 h 2237787"/>
              <a:gd name="connsiteX5" fmla="*/ 421656 w 766937"/>
              <a:gd name="connsiteY5" fmla="*/ 2139778 h 2237787"/>
              <a:gd name="connsiteX6" fmla="*/ 354981 w 766937"/>
              <a:gd name="connsiteY6" fmla="*/ 2144540 h 2237787"/>
              <a:gd name="connsiteX7" fmla="*/ 338313 w 766937"/>
              <a:gd name="connsiteY7" fmla="*/ 2237409 h 2237787"/>
              <a:gd name="connsiteX8" fmla="*/ 73994 w 766937"/>
              <a:gd name="connsiteY8" fmla="*/ 2192165 h 2237787"/>
              <a:gd name="connsiteX9" fmla="*/ 0 w 766937"/>
              <a:gd name="connsiteY9" fmla="*/ 2087389 h 2237787"/>
              <a:gd name="connsiteX10" fmla="*/ 0 w 766937"/>
              <a:gd name="connsiteY10" fmla="*/ 0 h 2237787"/>
              <a:gd name="connsiteX0" fmla="*/ 0 w 766937"/>
              <a:gd name="connsiteY0" fmla="*/ 0 h 2237778"/>
              <a:gd name="connsiteX1" fmla="*/ 766937 w 766937"/>
              <a:gd name="connsiteY1" fmla="*/ 0 h 2237778"/>
              <a:gd name="connsiteX2" fmla="*/ 766937 w 766937"/>
              <a:gd name="connsiteY2" fmla="*/ 2087389 h 2237778"/>
              <a:gd name="connsiteX3" fmla="*/ 645493 w 766937"/>
              <a:gd name="connsiteY3" fmla="*/ 2213596 h 2237778"/>
              <a:gd name="connsiteX4" fmla="*/ 424038 w 766937"/>
              <a:gd name="connsiteY4" fmla="*/ 2232645 h 2237778"/>
              <a:gd name="connsiteX5" fmla="*/ 421656 w 766937"/>
              <a:gd name="connsiteY5" fmla="*/ 2139778 h 2237778"/>
              <a:gd name="connsiteX6" fmla="*/ 359743 w 766937"/>
              <a:gd name="connsiteY6" fmla="*/ 2142159 h 2237778"/>
              <a:gd name="connsiteX7" fmla="*/ 338313 w 766937"/>
              <a:gd name="connsiteY7" fmla="*/ 2237409 h 2237778"/>
              <a:gd name="connsiteX8" fmla="*/ 73994 w 766937"/>
              <a:gd name="connsiteY8" fmla="*/ 2192165 h 2237778"/>
              <a:gd name="connsiteX9" fmla="*/ 0 w 766937"/>
              <a:gd name="connsiteY9" fmla="*/ 2087389 h 2237778"/>
              <a:gd name="connsiteX10" fmla="*/ 0 w 766937"/>
              <a:gd name="connsiteY10" fmla="*/ 0 h 2237778"/>
              <a:gd name="connsiteX0" fmla="*/ 0 w 766937"/>
              <a:gd name="connsiteY0" fmla="*/ 0 h 2237886"/>
              <a:gd name="connsiteX1" fmla="*/ 766937 w 766937"/>
              <a:gd name="connsiteY1" fmla="*/ 0 h 2237886"/>
              <a:gd name="connsiteX2" fmla="*/ 766937 w 766937"/>
              <a:gd name="connsiteY2" fmla="*/ 2087389 h 2237886"/>
              <a:gd name="connsiteX3" fmla="*/ 645493 w 766937"/>
              <a:gd name="connsiteY3" fmla="*/ 2213596 h 2237886"/>
              <a:gd name="connsiteX4" fmla="*/ 424038 w 766937"/>
              <a:gd name="connsiteY4" fmla="*/ 2232645 h 2237886"/>
              <a:gd name="connsiteX5" fmla="*/ 421656 w 766937"/>
              <a:gd name="connsiteY5" fmla="*/ 2139778 h 2237886"/>
              <a:gd name="connsiteX6" fmla="*/ 359743 w 766937"/>
              <a:gd name="connsiteY6" fmla="*/ 2142159 h 2237886"/>
              <a:gd name="connsiteX7" fmla="*/ 338313 w 766937"/>
              <a:gd name="connsiteY7" fmla="*/ 2237409 h 2237886"/>
              <a:gd name="connsiteX8" fmla="*/ 73994 w 766937"/>
              <a:gd name="connsiteY8" fmla="*/ 2192165 h 2237886"/>
              <a:gd name="connsiteX9" fmla="*/ 0 w 766937"/>
              <a:gd name="connsiteY9" fmla="*/ 2087389 h 2237886"/>
              <a:gd name="connsiteX10" fmla="*/ 0 w 766937"/>
              <a:gd name="connsiteY10" fmla="*/ 0 h 2237886"/>
              <a:gd name="connsiteX0" fmla="*/ 0 w 766937"/>
              <a:gd name="connsiteY0" fmla="*/ 0 h 2237886"/>
              <a:gd name="connsiteX1" fmla="*/ 766937 w 766937"/>
              <a:gd name="connsiteY1" fmla="*/ 0 h 2237886"/>
              <a:gd name="connsiteX2" fmla="*/ 766937 w 766937"/>
              <a:gd name="connsiteY2" fmla="*/ 2087389 h 2237886"/>
              <a:gd name="connsiteX3" fmla="*/ 645493 w 766937"/>
              <a:gd name="connsiteY3" fmla="*/ 2213596 h 2237886"/>
              <a:gd name="connsiteX4" fmla="*/ 424038 w 766937"/>
              <a:gd name="connsiteY4" fmla="*/ 2232645 h 2237886"/>
              <a:gd name="connsiteX5" fmla="*/ 421656 w 766937"/>
              <a:gd name="connsiteY5" fmla="*/ 2139778 h 2237886"/>
              <a:gd name="connsiteX6" fmla="*/ 359743 w 766937"/>
              <a:gd name="connsiteY6" fmla="*/ 2142159 h 2237886"/>
              <a:gd name="connsiteX7" fmla="*/ 338313 w 766937"/>
              <a:gd name="connsiteY7" fmla="*/ 2237409 h 2237886"/>
              <a:gd name="connsiteX8" fmla="*/ 73994 w 766937"/>
              <a:gd name="connsiteY8" fmla="*/ 2192165 h 2237886"/>
              <a:gd name="connsiteX9" fmla="*/ 0 w 766937"/>
              <a:gd name="connsiteY9" fmla="*/ 2087389 h 2237886"/>
              <a:gd name="connsiteX10" fmla="*/ 0 w 766937"/>
              <a:gd name="connsiteY10" fmla="*/ 0 h 2237886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39778 h 2237409"/>
              <a:gd name="connsiteX6" fmla="*/ 359743 w 766937"/>
              <a:gd name="connsiteY6" fmla="*/ 2142159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39778 h 2237409"/>
              <a:gd name="connsiteX6" fmla="*/ 345456 w 766937"/>
              <a:gd name="connsiteY6" fmla="*/ 2146921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  <a:gd name="connsiteX0" fmla="*/ 0 w 766937"/>
              <a:gd name="connsiteY0" fmla="*/ 0 h 2237409"/>
              <a:gd name="connsiteX1" fmla="*/ 766937 w 766937"/>
              <a:gd name="connsiteY1" fmla="*/ 0 h 2237409"/>
              <a:gd name="connsiteX2" fmla="*/ 766937 w 766937"/>
              <a:gd name="connsiteY2" fmla="*/ 2087389 h 2237409"/>
              <a:gd name="connsiteX3" fmla="*/ 645493 w 766937"/>
              <a:gd name="connsiteY3" fmla="*/ 2213596 h 2237409"/>
              <a:gd name="connsiteX4" fmla="*/ 424038 w 766937"/>
              <a:gd name="connsiteY4" fmla="*/ 2232645 h 2237409"/>
              <a:gd name="connsiteX5" fmla="*/ 421656 w 766937"/>
              <a:gd name="connsiteY5" fmla="*/ 2146922 h 2237409"/>
              <a:gd name="connsiteX6" fmla="*/ 345456 w 766937"/>
              <a:gd name="connsiteY6" fmla="*/ 2146921 h 2237409"/>
              <a:gd name="connsiteX7" fmla="*/ 338313 w 766937"/>
              <a:gd name="connsiteY7" fmla="*/ 2237409 h 2237409"/>
              <a:gd name="connsiteX8" fmla="*/ 73994 w 766937"/>
              <a:gd name="connsiteY8" fmla="*/ 2192165 h 2237409"/>
              <a:gd name="connsiteX9" fmla="*/ 0 w 766937"/>
              <a:gd name="connsiteY9" fmla="*/ 2087389 h 2237409"/>
              <a:gd name="connsiteX10" fmla="*/ 0 w 766937"/>
              <a:gd name="connsiteY10" fmla="*/ 0 h 22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937" h="2237409">
                <a:moveTo>
                  <a:pt x="0" y="0"/>
                </a:moveTo>
                <a:lnTo>
                  <a:pt x="766937" y="0"/>
                </a:lnTo>
                <a:lnTo>
                  <a:pt x="766937" y="2087389"/>
                </a:lnTo>
                <a:cubicBezTo>
                  <a:pt x="760588" y="2195178"/>
                  <a:pt x="676450" y="2194150"/>
                  <a:pt x="645493" y="2213596"/>
                </a:cubicBezTo>
                <a:cubicBezTo>
                  <a:pt x="566912" y="2235423"/>
                  <a:pt x="474441" y="2242170"/>
                  <a:pt x="424038" y="2232645"/>
                </a:cubicBezTo>
                <a:cubicBezTo>
                  <a:pt x="422847" y="2190179"/>
                  <a:pt x="423640" y="2154463"/>
                  <a:pt x="421656" y="2146922"/>
                </a:cubicBezTo>
                <a:cubicBezTo>
                  <a:pt x="410147" y="2144144"/>
                  <a:pt x="354981" y="2143349"/>
                  <a:pt x="345456" y="2146921"/>
                </a:cubicBezTo>
                <a:cubicBezTo>
                  <a:pt x="335931" y="2174306"/>
                  <a:pt x="347044" y="2237409"/>
                  <a:pt x="338313" y="2237409"/>
                </a:cubicBezTo>
                <a:cubicBezTo>
                  <a:pt x="309738" y="2234233"/>
                  <a:pt x="154192" y="2240981"/>
                  <a:pt x="73994" y="2192165"/>
                </a:cubicBezTo>
                <a:cubicBezTo>
                  <a:pt x="-6204" y="2143349"/>
                  <a:pt x="11171" y="2132633"/>
                  <a:pt x="0" y="208738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chemeClr val="accent1">
                  <a:tint val="66000"/>
                  <a:satMod val="160000"/>
                </a:schemeClr>
              </a:gs>
              <a:gs pos="78000">
                <a:schemeClr val="accent1">
                  <a:tint val="44500"/>
                  <a:satMod val="160000"/>
                </a:schemeClr>
              </a:gs>
              <a:gs pos="93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7" name="Elipsa 116"/>
          <p:cNvSpPr/>
          <p:nvPr/>
        </p:nvSpPr>
        <p:spPr>
          <a:xfrm>
            <a:off x="2143627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8" name="Elipsa 117"/>
          <p:cNvSpPr/>
          <p:nvPr/>
        </p:nvSpPr>
        <p:spPr>
          <a:xfrm>
            <a:off x="2137277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9" name="Elipsa 118"/>
          <p:cNvSpPr/>
          <p:nvPr/>
        </p:nvSpPr>
        <p:spPr>
          <a:xfrm>
            <a:off x="2144420" y="4839578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0" name="Elipsa 119"/>
          <p:cNvSpPr/>
          <p:nvPr/>
        </p:nvSpPr>
        <p:spPr>
          <a:xfrm>
            <a:off x="2144420" y="4841959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1" name="Elipsa 120"/>
          <p:cNvSpPr/>
          <p:nvPr/>
        </p:nvSpPr>
        <p:spPr>
          <a:xfrm>
            <a:off x="2143627" y="4841961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2" name="Elipsa 121"/>
          <p:cNvSpPr/>
          <p:nvPr/>
        </p:nvSpPr>
        <p:spPr>
          <a:xfrm>
            <a:off x="2139659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3" name="Elipsa 122"/>
          <p:cNvSpPr/>
          <p:nvPr/>
        </p:nvSpPr>
        <p:spPr>
          <a:xfrm>
            <a:off x="2142038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4" name="Elipsa 123"/>
          <p:cNvSpPr/>
          <p:nvPr/>
        </p:nvSpPr>
        <p:spPr>
          <a:xfrm>
            <a:off x="2139658" y="4837197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5" name="Elipsa 124"/>
          <p:cNvSpPr/>
          <p:nvPr/>
        </p:nvSpPr>
        <p:spPr>
          <a:xfrm>
            <a:off x="3708902" y="2577392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6" name="Elipsa 125"/>
          <p:cNvSpPr/>
          <p:nvPr/>
        </p:nvSpPr>
        <p:spPr>
          <a:xfrm>
            <a:off x="3711283" y="2567866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7" name="Elipsa 126"/>
          <p:cNvSpPr/>
          <p:nvPr/>
        </p:nvSpPr>
        <p:spPr>
          <a:xfrm>
            <a:off x="3532689" y="2548816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8" name="Elipsa 127"/>
          <p:cNvSpPr/>
          <p:nvPr/>
        </p:nvSpPr>
        <p:spPr>
          <a:xfrm>
            <a:off x="3413627" y="2855998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9" name="Elipsa 128"/>
          <p:cNvSpPr/>
          <p:nvPr/>
        </p:nvSpPr>
        <p:spPr>
          <a:xfrm>
            <a:off x="3420771" y="2715503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0" name="Elipsa 129"/>
          <p:cNvSpPr/>
          <p:nvPr/>
        </p:nvSpPr>
        <p:spPr>
          <a:xfrm>
            <a:off x="3708902" y="2817897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1" name="Elipsa 130"/>
          <p:cNvSpPr/>
          <p:nvPr/>
        </p:nvSpPr>
        <p:spPr>
          <a:xfrm>
            <a:off x="3539834" y="2684547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2" name="Elipsa 131"/>
          <p:cNvSpPr/>
          <p:nvPr/>
        </p:nvSpPr>
        <p:spPr>
          <a:xfrm>
            <a:off x="3535071" y="2663117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3" name="Elipsa 132"/>
          <p:cNvSpPr/>
          <p:nvPr/>
        </p:nvSpPr>
        <p:spPr>
          <a:xfrm>
            <a:off x="3366002" y="2482142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4" name="Elipsa 133"/>
          <p:cNvSpPr/>
          <p:nvPr/>
        </p:nvSpPr>
        <p:spPr>
          <a:xfrm>
            <a:off x="3625558" y="2639305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5" name="Elipsa 134"/>
          <p:cNvSpPr/>
          <p:nvPr/>
        </p:nvSpPr>
        <p:spPr>
          <a:xfrm>
            <a:off x="3620797" y="2639303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6" name="Elipsa 135"/>
          <p:cNvSpPr/>
          <p:nvPr/>
        </p:nvSpPr>
        <p:spPr>
          <a:xfrm>
            <a:off x="3601746" y="2798848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7" name="Slika 1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68" y="1065083"/>
            <a:ext cx="1193161" cy="1191780"/>
          </a:xfrm>
          <a:prstGeom prst="rect">
            <a:avLst/>
          </a:prstGeom>
        </p:spPr>
      </p:pic>
      <p:pic>
        <p:nvPicPr>
          <p:cNvPr id="138" name="Slika 1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139">
            <a:off x="1608366" y="1598567"/>
            <a:ext cx="1046118" cy="119516"/>
          </a:xfrm>
          <a:prstGeom prst="rect">
            <a:avLst/>
          </a:prstGeom>
        </p:spPr>
      </p:pic>
      <p:pic>
        <p:nvPicPr>
          <p:cNvPr id="139" name="Slika 1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78" y="1065083"/>
            <a:ext cx="1193161" cy="1191780"/>
          </a:xfrm>
          <a:prstGeom prst="rect">
            <a:avLst/>
          </a:prstGeom>
        </p:spPr>
      </p:pic>
      <p:pic>
        <p:nvPicPr>
          <p:cNvPr id="140" name="Slika 1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62">
            <a:off x="6451076" y="1598567"/>
            <a:ext cx="1046118" cy="119516"/>
          </a:xfrm>
          <a:prstGeom prst="rect">
            <a:avLst/>
          </a:prstGeom>
        </p:spPr>
      </p:pic>
      <p:pic>
        <p:nvPicPr>
          <p:cNvPr id="141" name="Slika 1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9" y="850106"/>
            <a:ext cx="142876" cy="142876"/>
          </a:xfrm>
          <a:prstGeom prst="rect">
            <a:avLst/>
          </a:prstGeom>
        </p:spPr>
      </p:pic>
      <p:pic>
        <p:nvPicPr>
          <p:cNvPr id="142" name="Slika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238625"/>
            <a:ext cx="142876" cy="142876"/>
          </a:xfrm>
          <a:prstGeom prst="rect">
            <a:avLst/>
          </a:prstGeom>
        </p:spPr>
      </p:pic>
      <p:pic>
        <p:nvPicPr>
          <p:cNvPr id="143" name="Slika 1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0037" y="4498181"/>
            <a:ext cx="142876" cy="142876"/>
          </a:xfrm>
          <a:prstGeom prst="rect">
            <a:avLst/>
          </a:prstGeom>
        </p:spPr>
      </p:pic>
      <p:sp>
        <p:nvSpPr>
          <p:cNvPr id="144" name="Elipsa 143"/>
          <p:cNvSpPr/>
          <p:nvPr/>
        </p:nvSpPr>
        <p:spPr>
          <a:xfrm>
            <a:off x="3708885" y="2582139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5" name="Elipsa 144"/>
          <p:cNvSpPr/>
          <p:nvPr/>
        </p:nvSpPr>
        <p:spPr>
          <a:xfrm>
            <a:off x="3708885" y="2572613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6" name="Elipsa 145"/>
          <p:cNvSpPr/>
          <p:nvPr/>
        </p:nvSpPr>
        <p:spPr>
          <a:xfrm>
            <a:off x="3527910" y="2553563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7" name="Elipsa 146"/>
          <p:cNvSpPr/>
          <p:nvPr/>
        </p:nvSpPr>
        <p:spPr>
          <a:xfrm>
            <a:off x="3408848" y="2860745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8" name="Elipsa 147"/>
          <p:cNvSpPr/>
          <p:nvPr/>
        </p:nvSpPr>
        <p:spPr>
          <a:xfrm>
            <a:off x="3415992" y="2720250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9" name="Elipsa 148"/>
          <p:cNvSpPr/>
          <p:nvPr/>
        </p:nvSpPr>
        <p:spPr>
          <a:xfrm>
            <a:off x="3704123" y="2822644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0" name="Elipsa 149"/>
          <p:cNvSpPr/>
          <p:nvPr/>
        </p:nvSpPr>
        <p:spPr>
          <a:xfrm>
            <a:off x="3535055" y="2689294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1" name="Elipsa 150"/>
          <p:cNvSpPr/>
          <p:nvPr/>
        </p:nvSpPr>
        <p:spPr>
          <a:xfrm>
            <a:off x="3530292" y="2667864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2" name="Elipsa 151"/>
          <p:cNvSpPr/>
          <p:nvPr/>
        </p:nvSpPr>
        <p:spPr>
          <a:xfrm>
            <a:off x="3361223" y="2486889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3" name="Elipsa 152"/>
          <p:cNvSpPr/>
          <p:nvPr/>
        </p:nvSpPr>
        <p:spPr>
          <a:xfrm>
            <a:off x="3623160" y="2644052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4" name="Elipsa 153"/>
          <p:cNvSpPr/>
          <p:nvPr/>
        </p:nvSpPr>
        <p:spPr>
          <a:xfrm>
            <a:off x="3623161" y="2644050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5" name="Elipsa 154"/>
          <p:cNvSpPr/>
          <p:nvPr/>
        </p:nvSpPr>
        <p:spPr>
          <a:xfrm>
            <a:off x="3596967" y="2803595"/>
            <a:ext cx="46800" cy="4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6" name="Elipsa 155"/>
          <p:cNvSpPr/>
          <p:nvPr/>
        </p:nvSpPr>
        <p:spPr>
          <a:xfrm>
            <a:off x="5449101" y="1149420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7" name="Elipsa 156"/>
          <p:cNvSpPr/>
          <p:nvPr/>
        </p:nvSpPr>
        <p:spPr>
          <a:xfrm>
            <a:off x="5453848" y="1149404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8" name="PoljeZBesedilom 157"/>
          <p:cNvSpPr txBox="1"/>
          <p:nvPr/>
        </p:nvSpPr>
        <p:spPr>
          <a:xfrm>
            <a:off x="6466973" y="415089"/>
            <a:ext cx="1473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</a:rPr>
              <a:t>N</a:t>
            </a:r>
            <a:r>
              <a:rPr lang="sl-SI" sz="2000" b="1" baseline="-25000" dirty="0" smtClean="0">
                <a:solidFill>
                  <a:srgbClr val="00B050"/>
                </a:solidFill>
              </a:rPr>
              <a:t>2</a:t>
            </a:r>
            <a:endParaRPr lang="sl-SI" sz="2000" b="1" baseline="-25000" dirty="0">
              <a:solidFill>
                <a:srgbClr val="00B050"/>
              </a:solidFill>
            </a:endParaRPr>
          </a:p>
        </p:txBody>
      </p:sp>
      <p:pic>
        <p:nvPicPr>
          <p:cNvPr id="159" name="Slika 1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2419" y="849105"/>
            <a:ext cx="142876" cy="142876"/>
          </a:xfrm>
          <a:prstGeom prst="rect">
            <a:avLst/>
          </a:prstGeom>
        </p:spPr>
      </p:pic>
      <p:pic>
        <p:nvPicPr>
          <p:cNvPr id="160" name="Slika 1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72036" y="3995738"/>
            <a:ext cx="142876" cy="142876"/>
          </a:xfrm>
          <a:prstGeom prst="rect">
            <a:avLst/>
          </a:prstGeom>
        </p:spPr>
      </p:pic>
      <p:pic>
        <p:nvPicPr>
          <p:cNvPr id="161" name="Slika 1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01" y="1352050"/>
            <a:ext cx="142876" cy="142876"/>
          </a:xfrm>
          <a:prstGeom prst="rect">
            <a:avLst/>
          </a:prstGeom>
        </p:spPr>
      </p:pic>
      <p:sp>
        <p:nvSpPr>
          <p:cNvPr id="162" name="PoljeZBesedilom 161"/>
          <p:cNvSpPr txBox="1"/>
          <p:nvPr/>
        </p:nvSpPr>
        <p:spPr>
          <a:xfrm>
            <a:off x="2183732" y="2406315"/>
            <a:ext cx="998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err="1" smtClean="0">
                <a:solidFill>
                  <a:srgbClr val="00B0F0"/>
                </a:solidFill>
              </a:rPr>
              <a:t>Adsorption</a:t>
            </a:r>
            <a:endParaRPr lang="sl-SI" sz="1400" dirty="0">
              <a:solidFill>
                <a:srgbClr val="00B0F0"/>
              </a:solidFill>
            </a:endParaRPr>
          </a:p>
        </p:txBody>
      </p:sp>
      <p:pic>
        <p:nvPicPr>
          <p:cNvPr id="163" name="Slika 1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0" y="4499185"/>
            <a:ext cx="142876" cy="142876"/>
          </a:xfrm>
          <a:prstGeom prst="rect">
            <a:avLst/>
          </a:prstGeom>
        </p:spPr>
      </p:pic>
      <p:pic>
        <p:nvPicPr>
          <p:cNvPr id="164" name="Slika 1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0" y="851110"/>
            <a:ext cx="142876" cy="142876"/>
          </a:xfrm>
          <a:prstGeom prst="rect">
            <a:avLst/>
          </a:prstGeom>
        </p:spPr>
      </p:pic>
      <p:sp>
        <p:nvSpPr>
          <p:cNvPr id="165" name="Elipsa 164"/>
          <p:cNvSpPr/>
          <p:nvPr/>
        </p:nvSpPr>
        <p:spPr>
          <a:xfrm>
            <a:off x="2143627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6" name="Elipsa 165"/>
          <p:cNvSpPr/>
          <p:nvPr/>
        </p:nvSpPr>
        <p:spPr>
          <a:xfrm>
            <a:off x="2137277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7" name="Elipsa 166"/>
          <p:cNvSpPr/>
          <p:nvPr/>
        </p:nvSpPr>
        <p:spPr>
          <a:xfrm>
            <a:off x="2144420" y="4839578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8" name="Elipsa 167"/>
          <p:cNvSpPr/>
          <p:nvPr/>
        </p:nvSpPr>
        <p:spPr>
          <a:xfrm>
            <a:off x="2144420" y="4841959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9" name="Elipsa 168"/>
          <p:cNvSpPr/>
          <p:nvPr/>
        </p:nvSpPr>
        <p:spPr>
          <a:xfrm>
            <a:off x="2143627" y="4841961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0" name="Elipsa 169"/>
          <p:cNvSpPr/>
          <p:nvPr/>
        </p:nvSpPr>
        <p:spPr>
          <a:xfrm>
            <a:off x="2139659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1" name="Elipsa 170"/>
          <p:cNvSpPr/>
          <p:nvPr/>
        </p:nvSpPr>
        <p:spPr>
          <a:xfrm>
            <a:off x="2142038" y="4841960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2" name="Elipsa 171"/>
          <p:cNvSpPr/>
          <p:nvPr/>
        </p:nvSpPr>
        <p:spPr>
          <a:xfrm>
            <a:off x="2139658" y="4837197"/>
            <a:ext cx="46800" cy="4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3" name="Pravokotnik 172"/>
          <p:cNvSpPr/>
          <p:nvPr/>
        </p:nvSpPr>
        <p:spPr>
          <a:xfrm>
            <a:off x="1965325" y="4724400"/>
            <a:ext cx="238125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74" name="Slika 1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70" y="3991977"/>
            <a:ext cx="142876" cy="142876"/>
          </a:xfrm>
          <a:prstGeom prst="rect">
            <a:avLst/>
          </a:prstGeom>
        </p:spPr>
      </p:pic>
      <p:pic>
        <p:nvPicPr>
          <p:cNvPr id="176" name="Slika 1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854268"/>
            <a:ext cx="2562491" cy="1552632"/>
          </a:xfrm>
          <a:prstGeom prst="rect">
            <a:avLst/>
          </a:prstGeom>
        </p:spPr>
      </p:pic>
      <p:pic>
        <p:nvPicPr>
          <p:cNvPr id="177" name="Slika 1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2" y="3019969"/>
            <a:ext cx="1825040" cy="1253498"/>
          </a:xfrm>
          <a:prstGeom prst="rect">
            <a:avLst/>
          </a:prstGeom>
        </p:spPr>
      </p:pic>
      <p:sp>
        <p:nvSpPr>
          <p:cNvPr id="178" name="Elipsa 177"/>
          <p:cNvSpPr/>
          <p:nvPr/>
        </p:nvSpPr>
        <p:spPr>
          <a:xfrm>
            <a:off x="3628437" y="1909432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9" name="Elipsa 178"/>
          <p:cNvSpPr/>
          <p:nvPr/>
        </p:nvSpPr>
        <p:spPr>
          <a:xfrm>
            <a:off x="3636453" y="1905416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0" name="Elipsa 179"/>
          <p:cNvSpPr/>
          <p:nvPr/>
        </p:nvSpPr>
        <p:spPr>
          <a:xfrm>
            <a:off x="3630437" y="1905416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1" name="Elipsa 180"/>
          <p:cNvSpPr/>
          <p:nvPr/>
        </p:nvSpPr>
        <p:spPr>
          <a:xfrm>
            <a:off x="3630437" y="1899400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2" name="Elipsa 181"/>
          <p:cNvSpPr/>
          <p:nvPr/>
        </p:nvSpPr>
        <p:spPr>
          <a:xfrm>
            <a:off x="3630437" y="1905416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3" name="Elipsa 182"/>
          <p:cNvSpPr/>
          <p:nvPr/>
        </p:nvSpPr>
        <p:spPr>
          <a:xfrm>
            <a:off x="3638453" y="1901400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4" name="Elipsa 183"/>
          <p:cNvSpPr/>
          <p:nvPr/>
        </p:nvSpPr>
        <p:spPr>
          <a:xfrm>
            <a:off x="3632437" y="1901400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5" name="Elipsa 184"/>
          <p:cNvSpPr/>
          <p:nvPr/>
        </p:nvSpPr>
        <p:spPr>
          <a:xfrm>
            <a:off x="3632437" y="1895384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6" name="Prostoročno 185"/>
          <p:cNvSpPr/>
          <p:nvPr/>
        </p:nvSpPr>
        <p:spPr>
          <a:xfrm>
            <a:off x="5005136" y="324853"/>
            <a:ext cx="1967164" cy="726144"/>
          </a:xfrm>
          <a:custGeom>
            <a:avLst/>
            <a:gdLst>
              <a:gd name="connsiteX0" fmla="*/ 0 w 1683544"/>
              <a:gd name="connsiteY0" fmla="*/ 664369 h 664369"/>
              <a:gd name="connsiteX1" fmla="*/ 809625 w 1683544"/>
              <a:gd name="connsiteY1" fmla="*/ 0 h 664369"/>
              <a:gd name="connsiteX2" fmla="*/ 1683544 w 1683544"/>
              <a:gd name="connsiteY2" fmla="*/ 0 h 664369"/>
              <a:gd name="connsiteX3" fmla="*/ 1683544 w 1683544"/>
              <a:gd name="connsiteY3" fmla="*/ 145257 h 664369"/>
              <a:gd name="connsiteX0" fmla="*/ 0 w 1683544"/>
              <a:gd name="connsiteY0" fmla="*/ 664369 h 664369"/>
              <a:gd name="connsiteX1" fmla="*/ 326522 w 1683544"/>
              <a:gd name="connsiteY1" fmla="*/ 52914 h 664369"/>
              <a:gd name="connsiteX2" fmla="*/ 1683544 w 1683544"/>
              <a:gd name="connsiteY2" fmla="*/ 0 h 664369"/>
              <a:gd name="connsiteX3" fmla="*/ 1683544 w 1683544"/>
              <a:gd name="connsiteY3" fmla="*/ 145257 h 664369"/>
              <a:gd name="connsiteX0" fmla="*/ 0 w 1688424"/>
              <a:gd name="connsiteY0" fmla="*/ 552661 h 552661"/>
              <a:gd name="connsiteX1" fmla="*/ 331402 w 1688424"/>
              <a:gd name="connsiteY1" fmla="*/ 52914 h 552661"/>
              <a:gd name="connsiteX2" fmla="*/ 1688424 w 1688424"/>
              <a:gd name="connsiteY2" fmla="*/ 0 h 552661"/>
              <a:gd name="connsiteX3" fmla="*/ 1688424 w 1688424"/>
              <a:gd name="connsiteY3" fmla="*/ 145257 h 552661"/>
              <a:gd name="connsiteX0" fmla="*/ 0 w 1698184"/>
              <a:gd name="connsiteY0" fmla="*/ 505626 h 505626"/>
              <a:gd name="connsiteX1" fmla="*/ 331402 w 1698184"/>
              <a:gd name="connsiteY1" fmla="*/ 5879 h 505626"/>
              <a:gd name="connsiteX2" fmla="*/ 1698184 w 1698184"/>
              <a:gd name="connsiteY2" fmla="*/ 0 h 505626"/>
              <a:gd name="connsiteX3" fmla="*/ 1688424 w 1698184"/>
              <a:gd name="connsiteY3" fmla="*/ 98222 h 505626"/>
              <a:gd name="connsiteX0" fmla="*/ 0 w 1698184"/>
              <a:gd name="connsiteY0" fmla="*/ 505626 h 715557"/>
              <a:gd name="connsiteX1" fmla="*/ 331402 w 1698184"/>
              <a:gd name="connsiteY1" fmla="*/ 5879 h 715557"/>
              <a:gd name="connsiteX2" fmla="*/ 1698184 w 1698184"/>
              <a:gd name="connsiteY2" fmla="*/ 0 h 715557"/>
              <a:gd name="connsiteX3" fmla="*/ 1595707 w 1698184"/>
              <a:gd name="connsiteY3" fmla="*/ 715557 h 715557"/>
              <a:gd name="connsiteX0" fmla="*/ 0 w 1595707"/>
              <a:gd name="connsiteY0" fmla="*/ 499747 h 709678"/>
              <a:gd name="connsiteX1" fmla="*/ 331402 w 1595707"/>
              <a:gd name="connsiteY1" fmla="*/ 0 h 709678"/>
              <a:gd name="connsiteX2" fmla="*/ 1590828 w 1595707"/>
              <a:gd name="connsiteY2" fmla="*/ 1 h 709678"/>
              <a:gd name="connsiteX3" fmla="*/ 1595707 w 1595707"/>
              <a:gd name="connsiteY3" fmla="*/ 709678 h 7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5707" h="709678">
                <a:moveTo>
                  <a:pt x="0" y="499747"/>
                </a:moveTo>
                <a:lnTo>
                  <a:pt x="331402" y="0"/>
                </a:lnTo>
                <a:lnTo>
                  <a:pt x="1590828" y="1"/>
                </a:lnTo>
                <a:cubicBezTo>
                  <a:pt x="1592454" y="236560"/>
                  <a:pt x="1594081" y="473119"/>
                  <a:pt x="1595707" y="709678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87" name="Raven povezovalnik 186"/>
          <p:cNvCxnSpPr/>
          <p:nvPr/>
        </p:nvCxnSpPr>
        <p:spPr>
          <a:xfrm>
            <a:off x="2496553" y="2123574"/>
            <a:ext cx="76400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Raven povezovalnik 187"/>
          <p:cNvCxnSpPr/>
          <p:nvPr/>
        </p:nvCxnSpPr>
        <p:spPr>
          <a:xfrm>
            <a:off x="5871411" y="2123574"/>
            <a:ext cx="76400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PoljeZBesedilom 188"/>
          <p:cNvSpPr txBox="1"/>
          <p:nvPr/>
        </p:nvSpPr>
        <p:spPr>
          <a:xfrm>
            <a:off x="7689181" y="1339014"/>
            <a:ext cx="927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b="1" dirty="0" err="1" smtClean="0">
                <a:solidFill>
                  <a:srgbClr val="C00000"/>
                </a:solidFill>
              </a:rPr>
              <a:t>Pressure</a:t>
            </a:r>
            <a:r>
              <a:rPr lang="sl-SI" sz="1100" b="1" dirty="0" smtClean="0">
                <a:solidFill>
                  <a:srgbClr val="C00000"/>
                </a:solidFill>
              </a:rPr>
              <a:t> </a:t>
            </a:r>
            <a:br>
              <a:rPr lang="sl-SI" sz="1100" b="1" dirty="0" smtClean="0">
                <a:solidFill>
                  <a:srgbClr val="C00000"/>
                </a:solidFill>
              </a:rPr>
            </a:br>
            <a:r>
              <a:rPr lang="sl-SI" sz="1100" b="1" dirty="0" err="1" smtClean="0">
                <a:solidFill>
                  <a:srgbClr val="C00000"/>
                </a:solidFill>
              </a:rPr>
              <a:t>equalization</a:t>
            </a:r>
            <a:r>
              <a:rPr lang="sl-SI" sz="1100" b="1" dirty="0" smtClean="0">
                <a:solidFill>
                  <a:srgbClr val="C00000"/>
                </a:solidFill>
              </a:rPr>
              <a:t> </a:t>
            </a:r>
            <a:br>
              <a:rPr lang="sl-SI" sz="1100" b="1" dirty="0" smtClean="0">
                <a:solidFill>
                  <a:srgbClr val="C00000"/>
                </a:solidFill>
              </a:rPr>
            </a:br>
            <a:r>
              <a:rPr lang="sl-SI" sz="1100" b="1" dirty="0" err="1" smtClean="0">
                <a:solidFill>
                  <a:srgbClr val="C00000"/>
                </a:solidFill>
              </a:rPr>
              <a:t>phase</a:t>
            </a:r>
            <a:endParaRPr lang="sl-SI" sz="1100" b="1" baseline="-25000" dirty="0">
              <a:solidFill>
                <a:srgbClr val="C00000"/>
              </a:solidFill>
            </a:endParaRPr>
          </a:p>
        </p:txBody>
      </p:sp>
      <p:sp>
        <p:nvSpPr>
          <p:cNvPr id="190" name="PoljeZBesedilom 189"/>
          <p:cNvSpPr txBox="1"/>
          <p:nvPr/>
        </p:nvSpPr>
        <p:spPr>
          <a:xfrm>
            <a:off x="273050" y="1339014"/>
            <a:ext cx="1212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b="1" dirty="0" err="1" smtClean="0">
                <a:solidFill>
                  <a:srgbClr val="C00000"/>
                </a:solidFill>
              </a:rPr>
              <a:t>Depressurization</a:t>
            </a:r>
            <a:endParaRPr lang="sl-SI" sz="1100" b="1" baseline="-25000" dirty="0">
              <a:solidFill>
                <a:srgbClr val="C00000"/>
              </a:solidFill>
            </a:endParaRPr>
          </a:p>
        </p:txBody>
      </p:sp>
      <p:sp>
        <p:nvSpPr>
          <p:cNvPr id="191" name="PoljeZBesedilom 190"/>
          <p:cNvSpPr txBox="1"/>
          <p:nvPr/>
        </p:nvSpPr>
        <p:spPr>
          <a:xfrm>
            <a:off x="7689181" y="1339014"/>
            <a:ext cx="781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b="1" dirty="0" err="1" smtClean="0">
                <a:solidFill>
                  <a:schemeClr val="accent5">
                    <a:lumMod val="75000"/>
                  </a:schemeClr>
                </a:solidFill>
              </a:rPr>
              <a:t>Pressure</a:t>
            </a:r>
            <a:r>
              <a:rPr lang="sl-SI" sz="11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sl-SI" sz="11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sz="1100" b="1" dirty="0" err="1" smtClean="0">
                <a:solidFill>
                  <a:schemeClr val="accent5">
                    <a:lumMod val="75000"/>
                  </a:schemeClr>
                </a:solidFill>
              </a:rPr>
              <a:t>building</a:t>
            </a:r>
            <a:r>
              <a:rPr lang="sl-SI" sz="11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sz="1100" b="1" dirty="0" err="1" smtClean="0">
                <a:solidFill>
                  <a:schemeClr val="accent5">
                    <a:lumMod val="75000"/>
                  </a:schemeClr>
                </a:solidFill>
              </a:rPr>
              <a:t>phase</a:t>
            </a:r>
            <a:endParaRPr lang="sl-SI" sz="11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2" name="PoljeZBesedilom 191"/>
          <p:cNvSpPr txBox="1"/>
          <p:nvPr/>
        </p:nvSpPr>
        <p:spPr>
          <a:xfrm>
            <a:off x="5955631" y="2406315"/>
            <a:ext cx="117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err="1" smtClean="0">
                <a:solidFill>
                  <a:srgbClr val="FF0000"/>
                </a:solidFill>
              </a:rPr>
              <a:t>Regeneration</a:t>
            </a:r>
            <a:endParaRPr lang="sl-SI" sz="1400" dirty="0">
              <a:solidFill>
                <a:srgbClr val="FF0000"/>
              </a:solidFill>
            </a:endParaRPr>
          </a:p>
        </p:txBody>
      </p:sp>
      <p:pic>
        <p:nvPicPr>
          <p:cNvPr id="193" name="Slika 1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01" y="4242888"/>
            <a:ext cx="142876" cy="142876"/>
          </a:xfrm>
          <a:prstGeom prst="rect">
            <a:avLst/>
          </a:prstGeom>
        </p:spPr>
      </p:pic>
      <p:sp>
        <p:nvSpPr>
          <p:cNvPr id="194" name="Elipsa 193"/>
          <p:cNvSpPr/>
          <p:nvPr/>
        </p:nvSpPr>
        <p:spPr>
          <a:xfrm>
            <a:off x="3618895" y="3438339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5" name="Elipsa 194"/>
          <p:cNvSpPr/>
          <p:nvPr/>
        </p:nvSpPr>
        <p:spPr>
          <a:xfrm>
            <a:off x="3626911" y="3434323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6" name="Elipsa 195"/>
          <p:cNvSpPr/>
          <p:nvPr/>
        </p:nvSpPr>
        <p:spPr>
          <a:xfrm>
            <a:off x="3620895" y="3434323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7" name="Elipsa 196"/>
          <p:cNvSpPr/>
          <p:nvPr/>
        </p:nvSpPr>
        <p:spPr>
          <a:xfrm>
            <a:off x="3620895" y="3428307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8" name="Elipsa 197"/>
          <p:cNvSpPr/>
          <p:nvPr/>
        </p:nvSpPr>
        <p:spPr>
          <a:xfrm>
            <a:off x="3620895" y="3434323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9" name="Elipsa 198"/>
          <p:cNvSpPr/>
          <p:nvPr/>
        </p:nvSpPr>
        <p:spPr>
          <a:xfrm>
            <a:off x="3628911" y="3430307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0" name="Elipsa 199"/>
          <p:cNvSpPr/>
          <p:nvPr/>
        </p:nvSpPr>
        <p:spPr>
          <a:xfrm>
            <a:off x="3622895" y="3430307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1" name="Elipsa 200"/>
          <p:cNvSpPr/>
          <p:nvPr/>
        </p:nvSpPr>
        <p:spPr>
          <a:xfrm>
            <a:off x="3622895" y="3424291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2" name="Pravokotnik 201"/>
          <p:cNvSpPr/>
          <p:nvPr/>
        </p:nvSpPr>
        <p:spPr>
          <a:xfrm>
            <a:off x="381000" y="4305300"/>
            <a:ext cx="2438400" cy="1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3" name="PoljeZBesedilom 202"/>
          <p:cNvSpPr txBox="1"/>
          <p:nvPr/>
        </p:nvSpPr>
        <p:spPr>
          <a:xfrm>
            <a:off x="2626519" y="4233863"/>
            <a:ext cx="2071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" dirty="0" smtClean="0"/>
              <a:t>t</a:t>
            </a:r>
            <a:endParaRPr lang="sl-SI" sz="500" dirty="0"/>
          </a:p>
        </p:txBody>
      </p:sp>
    </p:spTree>
    <p:extLst>
      <p:ext uri="{BB962C8B-B14F-4D97-AF65-F5344CB8AC3E}">
        <p14:creationId xmlns:p14="http://schemas.microsoft.com/office/powerpoint/2010/main" val="15181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6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2" dur="1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mph" presetSubtype="2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4.44444E-6 L 0.11459 -0.11862 C 0.13854 -0.145 0.17448 -0.15973 0.21198 -0.15973 C 0.25469 -0.15973 0.28889 -0.145 0.31285 -0.11862 L 0.42778 4.44444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8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007 4.44444E-6 L -0.12465 0.13638 C -0.14861 0.16583 -0.18455 0.18305 -0.22187 0.18305 C -0.26458 0.18305 -0.29861 0.16583 -0.32257 0.13638 L -0.43698 4.44444E-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9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2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mph" presetSubtype="2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13000" decel="49333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44444E-6 4.44444E-6 C -0.00018 -0.01473 -0.0007 -0.04112 -0.0007 -0.08862 C 0.03281 -0.08862 0.125 -0.09056 0.20069 -0.08973 C 0.20156 -0.05917 0.19965 -0.0075 0.2 0.04833 C 0.20017 0.10416 0.20156 0.07944 0.20208 0.09472 C 0.2026 0.11 0.20312 0.13305 0.20329 0.14083 " pathEditMode="relative" rAng="0" ptsTypes="affsaa">
                                      <p:cBhvr>
                                        <p:cTn id="37" dur="2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13000" decel="49333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8.33333E-7 5.55112E-17 C -0.00017 -0.01472 -0.0007 -0.04111 -0.0007 -0.08861 C 0.03281 -0.08861 0.125 -0.09056 0.20069 -0.08972 C 0.20156 -0.05917 0.20278 -0.0125 0.20312 0.04333 C 0.2033 0.09917 0.20417 0.08083 0.20208 0.09472 C 0.2 0.10861 0.19305 0.12 0.19062 0.12667 " pathEditMode="relative" rAng="0" ptsTypes="affsaa">
                                      <p:cBhvr>
                                        <p:cTn id="42" dur="2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18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13000" decel="49333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77778E-6 3.33333E-6 C -0.00018 -0.01473 -0.0007 -0.04111 -0.0007 -0.08861 C 0.03281 -0.08861 0.125 -0.09056 0.20069 -0.08973 C 0.20156 -0.05917 0.19462 -0.01667 0.19496 0.03916 C 0.19514 0.095 0.20069 0.07777 0.20208 0.09472 C 0.20347 0.11166 0.20312 0.13305 0.2033 0.14083 " pathEditMode="relative" rAng="0" ptsTypes="affsaa">
                                      <p:cBhvr>
                                        <p:cTn id="47" dur="2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13000" decel="49333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3.61111E-6 3.33333E-6 C -0.00018 -0.01473 -0.0007 -0.04111 -0.0007 -0.08861 C 0.03281 -0.08861 0.125 -0.09056 0.20069 -0.08973 C 0.20156 -0.05917 0.20225 -0.02084 0.2026 0.035 C 0.20277 0.09083 0.20191 0.07722 0.20208 0.09472 C 0.20225 0.11222 0.20312 0.13305 0.2033 0.14083 " pathEditMode="relative" rAng="0" ptsTypes="affsaa">
                                      <p:cBhvr>
                                        <p:cTn id="52" dur="2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13000" decel="49333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61111E-6 4.44444E-6 C -0.00018 -0.01473 -0.0007 -0.04112 -0.0007 -0.08862 C 0.03281 -0.08862 0.125 -0.09056 0.20069 -0.08973 C 0.20156 -0.05917 0.1967 -0.00334 0.19705 0.0525 C 0.19722 0.10833 0.20104 0.08 0.20208 0.09472 C 0.20312 0.10944 0.20312 0.13305 0.2033 0.14083 " pathEditMode="relative" rAng="0" ptsTypes="affsaa">
                                      <p:cBhvr>
                                        <p:cTn id="57" dur="2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13000" decel="49333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3.61111E-6 5.55112E-17 C -0.00017 -0.01472 -0.00069 -0.04111 -0.00069 -0.08861 C 0.03282 -0.08861 0.125 -0.09056 0.2007 -0.08972 C 0.20157 -0.05917 0.19723 -0.03944 0.19757 0.01639 C 0.19775 0.07222 0.18646 0.06056 0.18733 0.08139 C 0.1882 0.10222 0.2 0.12861 0.2033 0.14083 " pathEditMode="relative" rAng="0" ptsTypes="affsaa">
                                      <p:cBhvr>
                                        <p:cTn id="62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13000" decel="49333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8.33333E-7 5.55112E-17 C -0.00017 -0.01472 -0.0007 -0.04111 -0.0007 -0.08861 C 0.03281 -0.08861 0.125 -0.09056 0.20069 -0.08972 C 0.20156 -0.05917 0.19549 -0.025 0.19583 0.03083 C 0.19601 0.08667 0.2026 0.08417 0.20382 0.1025 C 0.20434 0.12278 0.19965 0.1425 0.19861 0.15306 " pathEditMode="relative" rAng="0" ptsTypes="affsaa">
                                      <p:cBhvr>
                                        <p:cTn id="67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3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13000" decel="49333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8.33333E-7 1.11111E-6 C -0.00017 -0.01472 -0.0007 -0.04111 -0.0007 -0.08861 C 0.03281 -0.08861 0.125 -0.09056 0.20069 -0.08972 C 0.20156 -0.05917 0.20052 -0.04139 0.20087 0.01444 C 0.20104 0.07028 0.20295 0.07472 0.20208 0.09472 C 0.20121 0.11472 0.19705 0.12694 0.19583 0.13528 " pathEditMode="relative" rAng="0" ptsTypes="affsaa">
                                      <p:cBhvr>
                                        <p:cTn id="72" dur="2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6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10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accel="22000" decel="2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9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5400000">
                                      <p:cBhvr>
                                        <p:cTn id="94" dur="2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accel="9000" decel="25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-5400000">
                                      <p:cBhvr>
                                        <p:cTn id="9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5400000">
                                      <p:cBhvr>
                                        <p:cTn id="98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5400000">
                                      <p:cBhvr>
                                        <p:cTn id="100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" presetClass="emph" presetSubtype="2" autoRev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03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24250"/>
                                  </p:stCondLst>
                                  <p:childTnLst>
                                    <p:animRot by="-5400000">
                                      <p:cBhvr>
                                        <p:cTn id="106" dur="1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1" presetClass="emph" presetSubtype="2" autoRev="1" fill="hold" nodeType="withEffect">
                                  <p:stCondLst>
                                    <p:cond delay="2425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09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23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2" fill="hold" grpId="1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607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424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23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decel="2500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8.33333E-7 1.11111E-6 L 0.25937 1.11111E-6 L 0.26111 -0.0025 L 0.26285 -0.005 L 0.26285 -0.00917 L 0.26285 -0.045 L 0.26719 -0.0525 C 0.26719 -0.05222 0.31476 -0.05306 0.36233 -0.05361 C 0.36233 -0.08583 0.36302 -0.14583 0.36406 -0.18028 C 0.3651 -0.21472 0.37344 -0.22139 0.37587 -0.24667 C 0.37934 -0.27195 0.38351 -0.30417 0.38472 -0.33222 C 0.38594 -0.36028 0.34028 -0.40445 0.38316 -0.41472 " pathEditMode="relative" rAng="0" ptsTypes="AAAAAAafsasA">
                                      <p:cBhvr>
                                        <p:cTn id="130" dur="8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2075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decel="2500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-4.72222E-6 1.11111E-6 L 0.25938 1.11111E-6 L 0.26112 -0.0025 L 0.26285 -0.005 L 0.26285 -0.00917 L 0.26355 -0.04417 L 0.26546 -0.0525 L 0.27066 -0.05306 C 0.27066 -0.05278 0.31702 -0.05278 0.36337 -0.0525 C 0.36303 -0.08695 0.36268 -0.14445 0.36407 -0.18083 C 0.36546 -0.21722 0.34237 -0.23195 0.34132 -0.25472 C 0.34028 -0.2775 0.3408 -0.31028 0.35053 -0.32056 C 0.36025 -0.33083 0.36303 -0.3375 0.36459 -0.34806 C 0.36875 -0.36695 0.36337 -0.38889 0.36129 -0.40083 " pathEditMode="relative" rAng="0" ptsTypes="AAAAAAAafssssA">
                                      <p:cBhvr>
                                        <p:cTn id="135" dur="8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2005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0" presetClass="path" presetSubtype="0" repeatCount="indefinite" decel="2500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8.33333E-7 -3.33333E-6 L 0.25937 -3.33333E-6 L 0.26111 -0.0025 L 0.26285 -0.005 L 0.26285 -0.00916 L 0.26354 -0.04416 L 0.2658 -0.05305 L 0.36233 -0.05194 C 0.36198 -0.08361 0.36233 -0.13416 0.36337 -0.18139 C 0.36441 -0.22861 0.36007 -0.21611 0.36094 -0.2325 C 0.36024 -0.24861 0.36024 -0.26277 0.35885 -0.27777 C 0.36198 -0.31527 0.35243 -0.30722 0.35295 -0.32194 C 0.35347 -0.33666 0.34792 -0.32833 0.35156 -0.35583 C 0.35521 -0.38333 0.37031 -0.40555 0.3776 -0.41972 " pathEditMode="relative" rAng="0" ptsTypes="AAAAAAAfsasssA">
                                      <p:cBhvr>
                                        <p:cTn id="140" dur="8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-210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decel="2500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8.33333E-7 1.11111E-6 L 0.25937 1.11111E-6 L 0.26111 -0.0025 L 0.26285 -0.005 L 0.26285 -0.00917 L 0.26354 -0.04417 L 0.26788 -0.05361 L 0.36302 -0.05306 C 0.36337 -0.08639 0.36267 -0.14306 0.36302 -0.18083 C 0.35937 -0.2225 0.34496 -0.27111 0.3467 -0.30389 C 0.34844 -0.33667 0.36667 -0.36222 0.37344 -0.37806 " pathEditMode="relative" rAng="0" ptsTypes="AAAAAAAsfsA">
                                      <p:cBhvr>
                                        <p:cTn id="145" dur="8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-18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decel="2500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4.44444E-6 1.11111E-6 L 0.25937 1.11111E-6 L 0.26111 -0.0025 L 0.26284 -0.005 L 0.26284 -0.00917 L 0.26354 -0.04417 L 0.26736 -0.05306 L 0.36284 -0.05306 C 0.36354 -0.10417 0.36527 -0.1425 0.36354 -0.18195 C 0.3618 -0.22139 0.37031 -0.23556 0.36822 -0.25389 C 0.36944 -0.2725 0.37343 -0.27639 0.37135 -0.29389 C 0.36927 -0.31139 0.3559 -0.33917 0.3559 -0.35917 C 0.3559 -0.37917 0.35243 -0.40083 0.35138 -0.41195 " pathEditMode="relative" rAng="0" ptsTypes="AAAAAAAfsassA">
                                      <p:cBhvr>
                                        <p:cTn id="150" dur="8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-2061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0" presetClass="path" presetSubtype="0" repeatCount="indefinite" decel="2500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1.66667E-6 1.11111E-6 L 0.25937 1.11111E-6 L 0.26111 -0.0025 L 0.26285 -0.005 L 0.26285 -0.00917 L 0.26354 -0.04417 L 0.27135 -0.05306 L 0.36354 -0.05389 L 0.36441 -0.1875 C 0.3816 -0.22333 0.38802 -0.23861 0.38333 -0.25472 C 0.37864 -0.27083 0.38298 -0.29806 0.37639 -0.31806 C 0.36979 -0.33806 0.34948 -0.35583 0.34375 -0.37556 C 0.33802 -0.39528 0.34028 -0.39889 0.33941 -0.405 " pathEditMode="relative" rAng="0" ptsTypes="AAAAAAAAssssA">
                                      <p:cBhvr>
                                        <p:cTn id="155" dur="8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-2025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repeatCount="indefinite" decel="2500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1.66667E-6 4.44444E-6 L 0.25937 4.44444E-6 L 0.26111 -0.0025 L 0.26285 -0.005 L 0.26285 -0.00917 L 0.26354 -0.04417 L 0.26979 -0.05278 C 0.26979 -0.0525 0.31632 -0.05278 0.36285 -0.05278 C 0.36354 -0.09112 0.36528 -0.13945 0.36389 -0.18056 C 0.3625 -0.22167 0.37604 -0.22223 0.36614 -0.24417 C 0.35625 -0.26612 0.38906 -0.27973 0.37344 -0.30306 C 0.35781 -0.32639 0.35069 -0.36306 0.34826 -0.37889 " pathEditMode="relative" rAng="0" ptsTypes="AAAAAAafsssA">
                                      <p:cBhvr>
                                        <p:cTn id="160" dur="8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-18944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0" presetClass="path" presetSubtype="0" repeatCount="indefinite" decel="25000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8.33333E-7 1.11111E-6 L 0.25937 1.11111E-6 L 0.26111 -0.0025 L 0.26285 -0.005 L 0.26285 -0.00917 L 0.26285 -0.045 L 0.26823 -0.05222 L 0.32656 -0.05139 L 0.36042 -0.05139 L 0.36302 -0.06389 C 0.36319 -0.08528 0.36458 -0.15278 0.3625 -0.18056 C 0.36111 -0.21722 0.35208 -0.20667 0.35087 -0.23056 C 0.34965 -0.25445 0.35121 -0.30139 0.35503 -0.32333 C 0.35885 -0.34528 0.37049 -0.34528 0.37396 -0.36222 C 0.3743 -0.38278 0.36944 -0.43583 0.37552 -0.42556 " pathEditMode="relative" rAng="0" ptsTypes="AAAAAAAAAassasA">
                                      <p:cBhvr>
                                        <p:cTn id="165" dur="8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2180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repeatCount="indefinite" decel="2500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-4.72222E-6 1.11111E-6 L 0.25938 1.11111E-6 L 0.26112 -0.0025 L 0.26285 -0.005 L 0.26285 -0.00917 L 0.26355 -0.04417 L 0.26546 -0.0525 L 0.27066 -0.05306 C 0.27066 -0.05278 0.31702 -0.05278 0.36337 -0.0525 C 0.36303 -0.08695 0.36441 -0.14695 0.36407 -0.18083 C 0.36372 -0.21472 0.36789 -0.22056 0.36737 -0.23556 C 0.36685 -0.25056 0.3599 -0.25333 0.36042 -0.27139 C 0.36372 -0.29028 0.37084 -0.32195 0.37101 -0.34361 C 0.37119 -0.36528 0.36337 -0.38889 0.36129 -0.40083 " pathEditMode="relative" rAng="0" ptsTypes="AAAAAAAafsassA">
                                      <p:cBhvr>
                                        <p:cTn id="170" dur="8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-2005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0" presetClass="path" presetSubtype="0" repeatCount="indefinite" decel="25000" fill="hold" grpId="1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8.33333E-7 -3.33333E-6 L 0.25937 -3.33333E-6 L 0.26111 -0.0025 L 0.26285 -0.005 L 0.26285 -0.00916 L 0.26354 -0.04416 L 0.2658 -0.05305 L 0.36233 -0.05194 C 0.36198 -0.08361 0.36233 -0.13416 0.36337 -0.18139 C 0.36441 -0.22861 0.35694 -0.21027 0.35781 -0.22666 C 0.35851 -0.24361 0.36632 -0.26277 0.36805 -0.2825 C 0.36545 -0.30333 0.36337 -0.32083 0.36805 -0.345 C 0.37274 -0.36916 0.37031 -0.40555 0.3776 -0.41972 " pathEditMode="relative" rAng="0" ptsTypes="AAAAAAAfsassA">
                                      <p:cBhvr>
                                        <p:cTn id="175" dur="8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-2100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decel="2500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8.33333E-7 1.11111E-6 L 0.25937 1.11111E-6 L 0.26111 -0.0025 L 0.26285 -0.005 L 0.26285 -0.00917 L 0.26354 -0.04417 L 0.26788 -0.05361 L 0.36302 -0.05306 C 0.36337 -0.08639 0.36267 -0.14306 0.36302 -0.18083 C 0.36163 -0.21639 0.37535 -0.23167 0.37604 -0.26167 C 0.37674 -0.29167 0.37587 -0.29 0.37951 -0.3175 C 0.38316 -0.345 0.35347 -0.3675 0.35191 -0.38083 " pathEditMode="relative" rAng="0" ptsTypes="AAAAAAAsfssA">
                                      <p:cBhvr>
                                        <p:cTn id="180" dur="8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-19056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0" presetClass="path" presetSubtype="0" repeatCount="indefinite" decel="25000" fill="hold" grpId="1" nodeType="withEffect">
                                  <p:stCondLst>
                                    <p:cond delay="16500"/>
                                  </p:stCondLst>
                                  <p:childTnLst>
                                    <p:animMotion origin="layout" path="M 4.44444E-6 1.11111E-6 L 0.25937 1.11111E-6 L 0.26111 -0.0025 L 0.26284 -0.005 L 0.26284 -0.00917 L 0.26354 -0.04417 L 0.26736 -0.05306 L 0.36284 -0.05306 C 0.36354 -0.10417 0.36527 -0.1425 0.36354 -0.18195 C 0.3618 -0.22139 0.36927 -0.22056 0.36718 -0.23889 C 0.3651 -0.25722 0.35295 -0.27139 0.35104 -0.29139 C 0.34913 -0.31139 0.3559 -0.33917 0.3559 -0.35917 C 0.3559 -0.37917 0.35243 -0.40083 0.35138 -0.41195 " pathEditMode="relative" rAng="0" ptsTypes="AAAAAAAfsassA">
                                      <p:cBhvr>
                                        <p:cTn id="185" dur="8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2061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0" presetClass="path" presetSubtype="0" repeatCount="indefinite" decel="2500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1.66667E-6 1.11111E-6 L 0.25937 1.11111E-6 L 0.26111 -0.0025 L 0.26285 -0.005 L 0.26285 -0.00917 L 0.26354 -0.04417 L 0.27135 -0.05306 L 0.36354 -0.05389 L 0.36441 -0.1875 C 0.36875 -0.22722 0.34653 -0.25333 0.34531 -0.26417 C 0.3441 -0.275 0.34774 -0.30306 0.34114 -0.32306 C 0.33455 -0.34306 0.34219 -0.365 0.34375 -0.37556 C 0.34792 -0.39445 0.34028 -0.39889 0.33941 -0.405 " pathEditMode="relative" rAng="0" ptsTypes="AAAAAAAAssssA">
                                      <p:cBhvr>
                                        <p:cTn id="190" dur="8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2025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0" presetClass="path" presetSubtype="0" repeatCount="indefinite" decel="25000" fill="hold" grpId="1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1.66667E-6 4.44444E-6 L 0.25937 4.44444E-6 L 0.26111 -0.0025 L 0.26285 -0.005 L 0.26285 -0.00917 L 0.26354 -0.04417 L 0.26979 -0.05278 C 0.26979 -0.0525 0.31632 -0.05278 0.36285 -0.05278 C 0.36354 -0.09112 0.36528 -0.13945 0.36389 -0.18056 C 0.3625 -0.22167 0.3625 -0.23 0.35885 -0.24834 C 0.35521 -0.26667 0.35937 -0.27139 0.34375 -0.29473 C 0.32812 -0.31806 0.35069 -0.36306 0.34826 -0.37889 " pathEditMode="relative" rAng="0" ptsTypes="AAAAAAafsssA">
                                      <p:cBhvr>
                                        <p:cTn id="195" dur="8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18944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repeatCount="indefinite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8.33333E-7 1.11111E-6 L 0.25937 1.11111E-6 L 0.26111 -0.0025 L 0.26285 -0.005 L 0.26285 -0.00917 L 0.26285 -0.045 L 0.26823 -0.05222 L 0.32656 -0.05139 L 0.36042 -0.05139 L 0.36302 -0.06389 C 0.36319 -0.08528 0.36545 -0.1525 0.3625 -0.18056 C 0.36111 -0.21722 0.34514 -0.20417 0.34479 -0.23167 C 0.34444 -0.25917 0.35555 -0.31333 0.36076 -0.34556 C 0.36597 -0.37778 0.37309 -0.41222 0.37552 -0.42556 " pathEditMode="relative" rAng="0" ptsTypes="AAAAAAAAAassaA">
                                      <p:cBhvr>
                                        <p:cTn id="200" dur="8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21278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0" presetClass="path" presetSubtype="0" repeatCount="indefinite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0.21181 -0.01861 L 0.204 -0.04056 C 0.19914 -0.05528 0.18455 -0.09111 0.18247 -0.10833 C 0.18368 -0.15111 0.18785 -0.13083 0.19115 -0.14333 C 0.19445 -0.15583 0.1908 -0.15556 0.19063 -0.16667 C 0.19045 -0.17806 0.1908 -0.29111 0.19115 -0.29333 C 0.1915 -0.29556 0.09063 -0.29444 0.09063 -0.295 C 0.09063 -0.29556 0.09115 -0.34778 0.09115 -0.34667 C 0.09115 -0.34556 0.25122 -0.34667 0.29323 -0.34667 " pathEditMode="relative" rAng="0" ptsTypes="AassssssA">
                                      <p:cBhvr>
                                        <p:cTn id="205" dur="8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16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9" presetID="0" presetClass="path" presetSubtype="0" repeatCount="indefinite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0.21146 -0.01667 L 0.21806 -0.03389 C 0.2198 -0.04583 0.23143 -0.0525 0.2349 -0.0575 " pathEditMode="relative" rAng="0" ptsTypes="AsA">
                                      <p:cBhvr>
                                        <p:cTn id="210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2056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1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repeatCount="indefinite" fill="hold" grpId="1" nodeType="withEffect">
                                  <p:stCondLst>
                                    <p:cond delay="21500"/>
                                  </p:stCondLst>
                                  <p:childTnLst>
                                    <p:animMotion origin="layout" path="M 0.20868 0.00056 L 0.21528 -0.01666 C 0.21701 -0.02861 0.23507 -0.03416 0.24028 -0.03861 " pathEditMode="relative" rAng="0" ptsTypes="AsA">
                                      <p:cBhvr>
                                        <p:cTn id="21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1972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0" presetClass="path" presetSubtype="0" repeatCount="indefinite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0.20104 -0.00083 L 0.21094 -0.02333 C 0.21163 -0.03611 0.20712 -0.05833 0.20538 -0.07722 C 0.2066 -0.12 0.19166 -0.11222 0.20017 -0.13639 C 0.20868 -0.16056 0.225 -0.19056 0.22413 -0.21333 C 0.22326 -0.23611 0.2243 -0.34083 0.22465 -0.34306 C 0.225 -0.34528 0.12309 -0.34333 0.12309 -0.34389 C 0.12309 -0.34445 0.12257 -0.39583 0.12257 -0.39472 C 0.12257 -0.39361 0.28385 -0.39389 0.32621 -0.39389 " pathEditMode="relative" rAng="0" ptsTypes="AassssssA">
                                      <p:cBhvr>
                                        <p:cTn id="220" dur="8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-1975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repeatCount="indefinite" fill="hold" grpId="1" nodeType="withEffect">
                                  <p:stCondLst>
                                    <p:cond delay="22500"/>
                                  </p:stCondLst>
                                  <p:childTnLst>
                                    <p:animMotion origin="layout" path="M 0.20816 -0.0075 L 0.20122 -0.01667 C 0.19879 -0.01945 0.19705 -0.02556 0.19566 -0.03056 C 0.19428 -0.03556 0.19341 -0.04389 0.19289 -0.04723 " pathEditMode="relative" rAng="0" ptsTypes="AsaA">
                                      <p:cBhvr>
                                        <p:cTn id="225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200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9" presetID="0" presetClass="path" presetSubtype="0" repeatCount="indefinite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0.20226 -0.02389 L 0.1882 -0.03944 C 0.18125 -0.05028 0.18369 -0.05528 0.18247 -0.05944 " pathEditMode="relative" rAng="0" ptsTypes="AsA">
                                      <p:cBhvr>
                                        <p:cTn id="230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778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1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repeatCount="indefinite" fill="hold" grpId="1" nodeType="withEffect">
                                  <p:stCondLst>
                                    <p:cond delay="23500"/>
                                  </p:stCondLst>
                                  <p:childTnLst>
                                    <p:animMotion origin="layout" path="M 0.20799 -0.02333 L 0.19392 -0.03889 C 0.18698 -0.04972 0.18941 -0.05472 0.18819 -0.05889 " pathEditMode="relative" rAng="0" ptsTypes="AsA">
                                      <p:cBhvr>
                                        <p:cTn id="235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77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0" presetClass="path" presetSubtype="0" repeatCount="indefinite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animMotion origin="layout" path="M 0.20851 -0.01944 C 0.20851 -0.01917 0.20521 -0.0175 0.2099 -0.03972 C 0.21459 -0.06194 0.22639 -0.07917 0.22882 -0.09806 C 0.23004 -0.14083 0.23108 -0.14194 0.22466 -0.15278 C 0.21823 -0.16361 0.21111 -0.17056 0.21094 -0.18167 C 0.21077 -0.19278 0.21059 -0.30694 0.21094 -0.30917 C 0.21129 -0.31139 0.10938 -0.30944 0.10938 -0.31 C 0.10938 -0.31056 0.1099 -0.36361 0.1099 -0.3625 C 0.1099 -0.36139 0.27118 -0.36111 0.31354 -0.36083 " pathEditMode="relative" rAng="0" ptsTypes="asssssssa">
                                      <p:cBhvr>
                                        <p:cTn id="240" dur="8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7111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0" presetClass="path" presetSubtype="0" repeatCount="indefinite" fill="hold" grpId="1" nodeType="withEffect">
                                  <p:stCondLst>
                                    <p:cond delay="24500"/>
                                  </p:stCondLst>
                                  <p:childTnLst>
                                    <p:animMotion origin="layout" path="M 0.21753 0.00111 C 0.21753 0.00139 0.21285 -0.00861 0.21806 -0.02222 C 0.2224 -0.03361 0.25017 -0.06083 0.24844 -0.08 C 0.24965 -0.12277 0.225 -0.1125 0.2283 -0.125 C 0.2316 -0.1375 0.23108 -0.13916 0.2309 -0.14916 C 0.23073 -0.16027 0.22743 -0.27361 0.22778 -0.27583 C 0.22812 -0.27805 0.12882 -0.27777 0.12882 -0.27833 C 0.12882 -0.27889 0.12882 -0.32944 0.12882 -0.32833 C 0.12882 -0.32722 0.28681 -0.32972 0.3283 -0.33 " pathEditMode="relative" rAng="0" ptsTypes="asssssssa">
                                      <p:cBhvr>
                                        <p:cTn id="245" dur="8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556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0" presetClass="path" presetSubtype="0" repeatCount="indefinite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Motion origin="layout" path="M 0.19861 -0.01527 C 0.2 -0.01777 0.20642 -0.0175 0.20746 -0.03083 C 0.21128 -0.04416 0.20781 -0.07361 0.20521 -0.09583 C 0.20642 -0.13861 0.20521 -0.11694 0.20417 -0.13916 C 0.20312 -0.16139 0.20121 -0.16639 0.20104 -0.1775 C 0.20087 -0.18861 0.19965 -0.30277 0.2 -0.305 C 0.20035 -0.30722 0.09948 -0.30444 0.09948 -0.305 C 0.09948 -0.30555 0.10052 -0.35944 0.10052 -0.35833 C 0.10052 -0.35722 0.25937 -0.35694 0.30104 -0.35666 " pathEditMode="relative" rAng="0" ptsTypes="asssssssa">
                                      <p:cBhvr>
                                        <p:cTn id="250" dur="8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7222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repeatCount="indefinite" fill="hold" grpId="1" nodeType="withEffect">
                                  <p:stCondLst>
                                    <p:cond delay="25500"/>
                                  </p:stCondLst>
                                  <p:childTnLst>
                                    <p:animMotion origin="layout" path="M 0.19827 -0.01528 L 0.20313 -0.02778 C 0.20261 -0.04111 0.19879 -0.0525 0.20261 -0.05833 " pathEditMode="relative" rAng="0" ptsTypes="AsA">
                                      <p:cBhvr>
                                        <p:cTn id="255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167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9" presetID="0" presetClass="path" presetSubtype="0" repeatCount="indefinite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Motion origin="layout" path="M 0.21407 -0.02055 L 0.22639 -0.03527 C 0.23264 -0.04305 0.2323 -0.06027 0.23386 -0.06694 " pathEditMode="relative" rAng="0" ptsTypes="AsA">
                                      <p:cBhvr>
                                        <p:cTn id="260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333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0" presetClass="path" presetSubtype="0" repeatCount="indefinite" fill="hold" grpId="1" nodeType="withEffect">
                                  <p:stCondLst>
                                    <p:cond delay="26500"/>
                                  </p:stCondLst>
                                  <p:childTnLst>
                                    <p:animMotion origin="layout" path="M 0.21233 -0.01944 L 0.20452 -0.04139 C 0.19966 -0.05611 0.1849 -0.09361 0.18299 -0.10916 C 0.1842 -0.15194 0.19271 -0.12916 0.19271 -0.135 C 0.19271 -0.14083 0.19236 -0.15472 0.19219 -0.16583 C 0.19202 -0.17722 0.1908 -0.29111 0.19115 -0.29333 C 0.1915 -0.29555 0.09063 -0.29527 0.09063 -0.29583 C 0.09063 -0.29639 0.09167 -0.34944 0.09167 -0.34833 C 0.09167 -0.34722 0.25122 -0.3475 0.29323 -0.3475 " pathEditMode="relative" rAng="0" ptsTypes="AassssssA">
                                      <p:cBhvr>
                                        <p:cTn id="265" dur="8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-16500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9" presetID="0" presetClass="path" presetSubtype="0" repeatCount="indefinite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animMotion origin="layout" path="M 0.21198 -0.0175 L 0.21858 -0.03473 C 0.22031 -0.04667 0.23195 -0.05334 0.23542 -0.05834 " pathEditMode="relative" rAng="0" ptsTypes="AsA">
                                      <p:cBhvr>
                                        <p:cTn id="270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2056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repeatCount="indefinite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Motion origin="layout" path="M 0.2092 -0.00028 L 0.2158 -0.0175 C 0.21753 -0.02944 0.23559 -0.035 0.2408 -0.03944 " pathEditMode="relative" rAng="0" ptsTypes="AsA">
                                      <p:cBhvr>
                                        <p:cTn id="275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1972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0" presetClass="path" presetSubtype="0" repeatCount="indefinite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animMotion origin="layout" path="M 0.20104 -0.00111 L 0.21093 -0.02333 C 0.21163 -0.03611 0.2059 -0.05944 0.20538 -0.07722 C 0.20659 -0.12 0.20382 -0.10305 0.20746 -0.12972 C 0.21111 -0.15639 0.225 -0.19055 0.22413 -0.21333 C 0.22326 -0.23611 0.2243 -0.34083 0.22465 -0.34305 C 0.225 -0.34528 0.12413 -0.345 0.12413 -0.34555 C 0.12413 -0.34611 0.12257 -0.39666 0.12257 -0.39555 C 0.12257 -0.39444 0.28541 -0.39555 0.3283 -0.39555 " pathEditMode="relative" rAng="0" ptsTypes="AassssssA">
                                      <p:cBhvr>
                                        <p:cTn id="280" dur="8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-19778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repeatCount="indefinite" fill="hold" grpId="1" nodeType="withEffect">
                                  <p:stCondLst>
                                    <p:cond delay="28500"/>
                                  </p:stCondLst>
                                  <p:childTnLst>
                                    <p:animMotion origin="layout" path="M 0.20868 -0.00833 L 0.20174 -0.0175 C 0.19931 -0.02028 0.19757 -0.02639 0.19618 -0.03139 C 0.19479 -0.03639 0.19393 -0.04472 0.19341 -0.04805 " pathEditMode="relative" rAng="0" ptsTypes="AsaA">
                                      <p:cBhvr>
                                        <p:cTn id="285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2000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9" presetID="0" presetClass="path" presetSubtype="0" repeatCount="indefinite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animMotion origin="layout" path="M 0.20278 -0.02473 L 0.18872 -0.04028 C 0.18177 -0.05111 0.1842 -0.05611 0.18299 -0.06028 " pathEditMode="relative" rAng="0" ptsTypes="AsA">
                                      <p:cBhvr>
                                        <p:cTn id="290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778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1"/>
                                            </p:cond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repeatCount="indefinite" fill="hold" grpId="1" nodeType="withEffect">
                                  <p:stCondLst>
                                    <p:cond delay="29500"/>
                                  </p:stCondLst>
                                  <p:childTnLst>
                                    <p:animMotion origin="layout" path="M 0.2085 -0.02417 L 0.19444 -0.03972 C 0.1875 -0.05056 0.18993 -0.05556 0.18871 -0.05972 " pathEditMode="relative" rAng="0" ptsTypes="AsA">
                                      <p:cBhvr>
                                        <p:cTn id="295" dur="3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778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0" presetClass="path" presetSubtype="0" repeatCount="indefinite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0.20903 -0.02027 C 0.20903 -0.02 0.20573 -0.01861 0.21042 -0.04083 C 0.21511 -0.06277 0.22691 -0.08 0.22934 -0.09889 C 0.23056 -0.14166 0.2316 -0.14361 0.22518 -0.15361 C 0.21875 -0.16361 0.21111 -0.16639 0.21094 -0.1775 C 0.21077 -0.18861 0.21007 -0.30694 0.21042 -0.30916 C 0.21077 -0.31139 0.11094 -0.31111 0.11094 -0.31166 C 0.11094 -0.31222 0.11146 -0.36361 0.11146 -0.3625 C 0.11146 -0.36139 0.27396 -0.36111 0.31667 -0.36083 " pathEditMode="relative" rAng="0" ptsTypes="asssssssa">
                                      <p:cBhvr>
                                        <p:cTn id="300" dur="8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7083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0" presetClass="path" presetSubtype="0" repeatCount="indefinite" fill="hold" grpId="1" nodeType="withEffect">
                                  <p:stCondLst>
                                    <p:cond delay="30500"/>
                                  </p:stCondLst>
                                  <p:childTnLst>
                                    <p:animMotion origin="layout" path="M 0.22743 0.01139 C 0.22743 0.01166 0.22326 0.00166 0.22795 -0.01195 C 0.23194 -0.02334 0.25746 -0.05056 0.2559 -0.06973 C 0.25694 -0.1125 0.22674 -0.13084 0.22986 -0.14334 C 0.23281 -0.15611 0.23003 -0.14417 0.22986 -0.15417 C 0.22969 -0.16528 0.22864 -0.27528 0.22882 -0.2775 C 0.22917 -0.27973 0.12934 -0.27778 0.12934 -0.27834 C 0.12934 -0.27889 0.12882 -0.33111 0.12882 -0.33 C 0.12882 -0.32889 0.29427 -0.32917 0.33767 -0.32917 " pathEditMode="relative" rAng="0" ptsTypes="asssssssa">
                                      <p:cBhvr>
                                        <p:cTn id="305" dur="8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1711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0" presetClass="path" presetSubtype="0" repeatCount="indefinite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animMotion origin="layout" path="M 0.19914 -0.01611 C 0.20053 -0.01861 0.20539 -0.01861 0.20799 -0.03167 C 0.21181 -0.045 0.21789 -0.07445 0.21528 -0.09667 C 0.2165 -0.13945 0.20157 -0.12667 0.20122 -0.14195 C 0.20087 -0.15723 0.20035 -0.16723 0.20018 -0.17834 C 0.2 -0.18945 0.20018 -0.30278 0.20053 -0.305 C 0.20087 -0.30723 0.09948 -0.30695 0.09948 -0.3075 C 0.09948 -0.30806 0.1 -0.35861 0.1 -0.3575 C 0.1 -0.35639 0.26042 -0.35806 0.30261 -0.35834 " pathEditMode="relative" rAng="0" ptsTypes="asssssssa">
                                      <p:cBhvr>
                                        <p:cTn id="310" dur="8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7139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repeatCount="indefinite" fill="hold" grpId="1" nodeType="withEffect">
                                  <p:stCondLst>
                                    <p:cond delay="31500"/>
                                  </p:stCondLst>
                                  <p:childTnLst>
                                    <p:animMotion origin="layout" path="M 0.19879 -0.01611 L 0.20365 -0.02861 C 0.20313 -0.04195 0.19931 -0.05334 0.20313 -0.05917 " pathEditMode="relative" rAng="0" ptsTypes="AsA">
                                      <p:cBhvr>
                                        <p:cTn id="315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167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9" presetID="0" presetClass="path" presetSubtype="0" repeatCount="indefinite" fill="hold" grpId="1" nodeType="withEffect">
                                  <p:stCondLst>
                                    <p:cond delay="32000"/>
                                  </p:stCondLst>
                                  <p:childTnLst>
                                    <p:animMotion origin="layout" path="M 0.21459 -0.02139 L 0.22691 -0.03611 C 0.23316 -0.04389 0.23281 -0.06111 0.23438 -0.06778 " pathEditMode="relative" rAng="0" ptsTypes="AsA">
                                      <p:cBhvr>
                                        <p:cTn id="320" dur="3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33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0" presetClass="path" presetSubtype="0" repeatCount="indefinite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2.5E-6 2.22222E-6 C 2.5E-6 0.00028 -0.16233 0.00222 -0.19931 0.00139 C -0.20035 0.02055 -0.19948 0.03972 -0.19931 0.09555 C -0.19913 0.15139 -0.17917 0.16416 -0.18316 0.19472 C -0.18472 0.22583 -0.20747 0.25278 -0.20886 0.28305 C -0.21025 0.31333 -0.19288 0.34583 -0.1915 0.37583 C -0.19011 0.40583 -0.19896 0.44139 -0.20035 0.46305 C -0.19896 0.48139 -0.20035 0.48389 -0.19983 0.50555 C -0.18108 0.50472 -0.14202 0.50555 -0.10052 0.50555 C -0.09896 0.49139 -0.10261 0.47055 -0.09896 0.46222 C -0.09531 0.45389 -0.08281 0.45694 -0.07865 0.45555 " pathEditMode="relative" rAng="0" ptsTypes="afsaaasffaa">
                                      <p:cBhvr>
                                        <p:cTn id="325" dur="8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25278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0" presetClass="path" presetSubtype="0" repeatCount="indefinite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1.66667E-6 2.22222E-6 C 1.66667E-6 0.00028 -0.16302 0.00222 -0.2 0.00139 C -0.20104 0.02055 -0.19948 0.04305 -0.2 0.09555 C -0.20052 0.14805 -0.21077 0.15944 -0.20886 0.18889 C -0.20695 0.21833 -0.18785 0.24389 -0.18802 0.27222 C -0.1882 0.30055 -0.20781 0.32722 -0.2099 0.35889 C -0.21198 0.39055 -0.20261 0.43861 -0.20104 0.46305 C -0.19965 0.48139 -0.20104 0.48389 -0.20052 0.50555 C -0.18177 0.50472 -0.14254 0.50555 -0.10087 0.50555 C -0.09931 0.49139 -0.10295 0.47055 -0.09931 0.46222 C -0.09566 0.45389 -0.08316 0.45694 -0.07899 0.45555 " pathEditMode="relative" rAng="0" ptsTypes="afssaasffaa">
                                      <p:cBhvr>
                                        <p:cTn id="330" dur="8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25278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335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1" presetClass="emph" presetSubtype="2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38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8" presetClass="emph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5400000">
                                      <p:cBhvr>
                                        <p:cTn id="341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1" presetClass="emph" presetSubtype="2" autoRev="1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3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44" dur="3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3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0" presetClass="path" presetSubtype="0" accel="13000" decel="49333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88889E-6 4.44444E-6 C -3.88889E-6 0.02444 0.00105 0.06277 0.00035 0.14722 C 0.03386 0.14722 0.11216 0.15166 0.20174 0.14944 C 0.20209 0.10833 0.20243 0.09055 0.20139 0.055 C 0.20035 0.01944 0.19723 -0.04084 0.19618 -0.06612 " pathEditMode="relative" rAng="0" ptsTypes="affsa">
                                      <p:cBhvr>
                                        <p:cTn id="350" dur="2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4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9"/>
                                            </p:cond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0" presetClass="path" presetSubtype="0" accel="13000" decel="49333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2.5E-6 1.11022E-16 C 0.00017 0.02472 -0.00018 0.115 0.00052 0.14833 C 0.03403 0.14833 0.12552 0.14861 0.20121 0.14944 C 0.20208 0.18 0.2033 0.09667 0.20225 0.065 C 0.20121 0.03333 0.19653 -0.02333 0.19531 -0.04111 " pathEditMode="relative" rAng="0" ptsTypes="affsa">
                                      <p:cBhvr>
                                        <p:cTn id="355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0" presetClass="path" presetSubtype="0" accel="13000" decel="49333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44444E-6 3.33333E-6 C -0.00018 0.02472 4.44444E-6 0.06694 -0.0007 0.14861 C 0.03281 0.14861 0.12534 0.14944 0.20104 0.15027 C 0.20138 0.1325 0.20069 0.10361 0.20069 0.06694 C 0.20069 0.03027 0.20104 -0.04139 0.20104 -0.06973 " pathEditMode="relative" rAng="0" ptsTypes="affsa">
                                      <p:cBhvr>
                                        <p:cTn id="360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0" presetClass="path" presetSubtype="0" accel="13000" decel="49333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4.72222E-6 3.33333E-6 C 0.00018 0.025 0.00053 0.06472 0.00122 0.15083 C 0.03473 0.15083 0.12553 0.14944 0.20122 0.15027 C 0.20087 0.09916 0.20122 0.07639 0.20191 0.06583 C 0.20157 0.04694 0.20834 -0.01084 0.2099 -0.03084 " pathEditMode="relative" rAng="0" ptsTypes="afffa">
                                      <p:cBhvr>
                                        <p:cTn id="365" dur="2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6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4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0" presetClass="path" presetSubtype="0" accel="13000" decel="49333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4.72222E-6 -3.33333E-6 C 0.00018 0.025 0.00018 0.06778 0.00053 0.14945 C 0.03403 0.14945 0.12518 0.15028 0.20087 0.15111 C 0.20122 0.105 0.20122 0.09889 0.20087 0.06611 C 0.20053 0.03334 0.19393 -0.03277 0.19219 -0.05889 " pathEditMode="relative" rAng="0" ptsTypes="affsa">
                                      <p:cBhvr>
                                        <p:cTn id="370" dur="2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46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9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0" presetClass="path" presetSubtype="0" accel="13000" decel="49333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1.94444E-6 1.11022E-16 C -0.00017 0.02472 -0.00017 0.06389 -0.00052 0.14833 C 0.03299 0.14833 0.12518 0.14917 0.20087 0.15 C 0.20052 0.13222 0.19827 0.10139 0.20156 0.06667 C 0.20486 0.03194 0.21719 -0.03306 0.22136 -0.05944 " pathEditMode="relative" rAng="0" ptsTypes="affsa">
                                      <p:cBhvr>
                                        <p:cTn id="375" dur="2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45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4"/>
                                            </p:cond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0" presetClass="path" presetSubtype="0" accel="13000" decel="49333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52 -0.00111 C 0.00052 0.02389 0.00052 0.06556 0.00052 0.14833 C 0.03403 0.14833 0.12552 0.15083 0.20121 0.15167 C 0.20156 0.11889 0.20121 0.09778 0.20295 0.06389 C 0.20469 0.03 0.18316 -0.02222 0.17795 -0.045 " pathEditMode="relative" rAng="0" ptsTypes="affsa">
                                      <p:cBhvr>
                                        <p:cTn id="380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5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9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0" presetClass="path" presetSubtype="0" accel="13000" decel="49333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2.5E-6 1.11111E-6 C 0.00017 0.025 -0.00018 0.12111 0.00052 0.15055 C 0.03403 0.15055 0.12587 0.15028 0.20156 0.15111 C 0.20225 0.08722 0.19791 0.04833 0.19948 0.01167 C 0.20104 -0.025 0.20885 -0.05222 0.21128 -0.06889 " pathEditMode="relative" rAng="0" ptsTypes="affaa">
                                      <p:cBhvr>
                                        <p:cTn id="385" dur="2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4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4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6" grpId="0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/>
      <p:bldP spid="162" grpId="0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817274"/>
            <a:ext cx="6174086" cy="399065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4619"/>
            <a:ext cx="2052228" cy="228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3"/>
          <p:cNvSpPr txBox="1"/>
          <p:nvPr/>
        </p:nvSpPr>
        <p:spPr>
          <a:xfrm>
            <a:off x="251520" y="24793"/>
            <a:ext cx="8220968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dirty="0">
                <a:solidFill>
                  <a:schemeClr val="bg1"/>
                </a:solidFill>
              </a:rPr>
              <a:t>ADSORPTION MECHANISM OF CMS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otnik 19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" y="1777380"/>
            <a:ext cx="7675127" cy="300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3"/>
          <p:cNvSpPr txBox="1"/>
          <p:nvPr/>
        </p:nvSpPr>
        <p:spPr>
          <a:xfrm>
            <a:off x="251520" y="24793"/>
            <a:ext cx="8220968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dirty="0">
                <a:solidFill>
                  <a:schemeClr val="bg1"/>
                </a:solidFill>
              </a:rPr>
              <a:t>COMPRESSOR STATION WITH PSA GENERATOR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467544" y="757267"/>
            <a:ext cx="1540622" cy="630900"/>
          </a:xfrm>
          <a:prstGeom prst="roundRect">
            <a:avLst/>
          </a:prstGeom>
          <a:solidFill>
            <a:srgbClr val="92278F">
              <a:alpha val="36000"/>
            </a:srgbClr>
          </a:solidFill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dirty="0"/>
              <a:t>COMPRESSOR</a:t>
            </a:r>
          </a:p>
          <a:p>
            <a:pPr algn="ctr"/>
            <a:r>
              <a:rPr lang="sl-SI" sz="900" dirty="0"/>
              <a:t>OIL LUBRICATED / OIL FREE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2154827" y="757267"/>
            <a:ext cx="2026248" cy="630900"/>
          </a:xfrm>
          <a:prstGeom prst="roundRect">
            <a:avLst/>
          </a:prstGeom>
          <a:solidFill>
            <a:srgbClr val="92278F">
              <a:alpha val="36000"/>
            </a:srgbClr>
          </a:solidFill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dirty="0"/>
              <a:t>AIR TREATMENT</a:t>
            </a:r>
          </a:p>
          <a:p>
            <a:pPr algn="ctr"/>
            <a:r>
              <a:rPr lang="sl-SI" sz="900" dirty="0" err="1"/>
              <a:t>Class</a:t>
            </a:r>
            <a:r>
              <a:rPr lang="sl-SI" sz="900" dirty="0"/>
              <a:t> 1.4.1. </a:t>
            </a:r>
            <a:r>
              <a:rPr lang="sl-SI" sz="900" dirty="0" err="1"/>
              <a:t>acc</a:t>
            </a:r>
            <a:r>
              <a:rPr lang="sl-SI" sz="900" dirty="0"/>
              <a:t>. To ISO 8573-¸1</a:t>
            </a:r>
          </a:p>
        </p:txBody>
      </p:sp>
      <p:cxnSp>
        <p:nvCxnSpPr>
          <p:cNvPr id="13" name="Raven povezovalnik 12"/>
          <p:cNvCxnSpPr/>
          <p:nvPr/>
        </p:nvCxnSpPr>
        <p:spPr>
          <a:xfrm>
            <a:off x="2075055" y="577247"/>
            <a:ext cx="12883" cy="4463483"/>
          </a:xfrm>
          <a:prstGeom prst="line">
            <a:avLst/>
          </a:prstGeom>
          <a:ln>
            <a:solidFill>
              <a:srgbClr val="9227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4247964" y="620169"/>
            <a:ext cx="12883" cy="4463483"/>
          </a:xfrm>
          <a:prstGeom prst="line">
            <a:avLst/>
          </a:prstGeom>
          <a:ln>
            <a:solidFill>
              <a:srgbClr val="9227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5490102" y="632114"/>
            <a:ext cx="12883" cy="4463483"/>
          </a:xfrm>
          <a:prstGeom prst="line">
            <a:avLst/>
          </a:prstGeom>
          <a:ln>
            <a:solidFill>
              <a:srgbClr val="9227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6948264" y="634064"/>
            <a:ext cx="12883" cy="4463483"/>
          </a:xfrm>
          <a:prstGeom prst="line">
            <a:avLst/>
          </a:prstGeom>
          <a:ln>
            <a:solidFill>
              <a:srgbClr val="9227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obljeni pravokotnik 16"/>
          <p:cNvSpPr/>
          <p:nvPr/>
        </p:nvSpPr>
        <p:spPr>
          <a:xfrm>
            <a:off x="4301970" y="745378"/>
            <a:ext cx="1134126" cy="630900"/>
          </a:xfrm>
          <a:prstGeom prst="roundRect">
            <a:avLst/>
          </a:prstGeom>
          <a:solidFill>
            <a:srgbClr val="92278F">
              <a:alpha val="36000"/>
            </a:srgbClr>
          </a:solidFill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dirty="0"/>
              <a:t>AIR BUFFER</a:t>
            </a:r>
          </a:p>
          <a:p>
            <a:pPr algn="ctr"/>
            <a:r>
              <a:rPr lang="sl-SI" dirty="0"/>
              <a:t>TANK</a:t>
            </a:r>
          </a:p>
        </p:txBody>
      </p:sp>
      <p:sp>
        <p:nvSpPr>
          <p:cNvPr id="18" name="Zaobljeni pravokotnik 17"/>
          <p:cNvSpPr/>
          <p:nvPr/>
        </p:nvSpPr>
        <p:spPr>
          <a:xfrm>
            <a:off x="5556991" y="745378"/>
            <a:ext cx="1324385" cy="630900"/>
          </a:xfrm>
          <a:prstGeom prst="roundRect">
            <a:avLst/>
          </a:prstGeom>
          <a:solidFill>
            <a:srgbClr val="92278F">
              <a:alpha val="36000"/>
            </a:srgbClr>
          </a:solidFill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dirty="0"/>
              <a:t>GENERATOR</a:t>
            </a:r>
          </a:p>
        </p:txBody>
      </p:sp>
      <p:sp>
        <p:nvSpPr>
          <p:cNvPr id="19" name="Zaobljeni pravokotnik 18"/>
          <p:cNvSpPr/>
          <p:nvPr/>
        </p:nvSpPr>
        <p:spPr>
          <a:xfrm>
            <a:off x="7028036" y="745378"/>
            <a:ext cx="1298619" cy="630900"/>
          </a:xfrm>
          <a:prstGeom prst="roundRect">
            <a:avLst/>
          </a:prstGeom>
          <a:solidFill>
            <a:srgbClr val="92278F">
              <a:alpha val="36000"/>
            </a:srgbClr>
          </a:solidFill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dirty="0"/>
              <a:t>NITROGEN BUFFER TANK</a:t>
            </a:r>
          </a:p>
        </p:txBody>
      </p:sp>
    </p:spTree>
    <p:extLst>
      <p:ext uri="{BB962C8B-B14F-4D97-AF65-F5344CB8AC3E}">
        <p14:creationId xmlns:p14="http://schemas.microsoft.com/office/powerpoint/2010/main" val="6564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ravokotnik 53"/>
          <p:cNvSpPr/>
          <p:nvPr/>
        </p:nvSpPr>
        <p:spPr>
          <a:xfrm>
            <a:off x="-36512" y="-22820"/>
            <a:ext cx="9217024" cy="576064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3"/>
          <p:cNvSpPr txBox="1"/>
          <p:nvPr/>
        </p:nvSpPr>
        <p:spPr>
          <a:xfrm>
            <a:off x="251520" y="24793"/>
            <a:ext cx="8220968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dirty="0">
                <a:solidFill>
                  <a:schemeClr val="bg1"/>
                </a:solidFill>
              </a:rPr>
              <a:t>BUFFER TANKS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7"/>
          <a:stretch/>
        </p:blipFill>
        <p:spPr bwMode="auto">
          <a:xfrm>
            <a:off x="2929455" y="1383026"/>
            <a:ext cx="3100886" cy="207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jeni pravokotnik 10"/>
          <p:cNvSpPr/>
          <p:nvPr/>
        </p:nvSpPr>
        <p:spPr>
          <a:xfrm>
            <a:off x="197514" y="659545"/>
            <a:ext cx="3672408" cy="480053"/>
          </a:xfrm>
          <a:prstGeom prst="roundRect">
            <a:avLst/>
          </a:prstGeom>
          <a:solidFill>
            <a:srgbClr val="92278F">
              <a:alpha val="36000"/>
            </a:srgbClr>
          </a:solidFill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dirty="0"/>
              <a:t>COMPRESSED AIR CONSUMPTION</a:t>
            </a:r>
          </a:p>
        </p:txBody>
      </p:sp>
      <p:cxnSp>
        <p:nvCxnSpPr>
          <p:cNvPr id="12" name="Raven povezovalnik 11"/>
          <p:cNvCxnSpPr/>
          <p:nvPr/>
        </p:nvCxnSpPr>
        <p:spPr>
          <a:xfrm>
            <a:off x="3923928" y="697260"/>
            <a:ext cx="12883" cy="4463483"/>
          </a:xfrm>
          <a:prstGeom prst="line">
            <a:avLst/>
          </a:prstGeom>
          <a:ln>
            <a:solidFill>
              <a:srgbClr val="9227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5996602" y="743541"/>
            <a:ext cx="12883" cy="4463483"/>
          </a:xfrm>
          <a:prstGeom prst="line">
            <a:avLst/>
          </a:prstGeom>
          <a:ln>
            <a:solidFill>
              <a:srgbClr val="9227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aobljeni pravokotnik 13"/>
          <p:cNvSpPr/>
          <p:nvPr/>
        </p:nvSpPr>
        <p:spPr>
          <a:xfrm>
            <a:off x="6084168" y="743541"/>
            <a:ext cx="2754306" cy="480053"/>
          </a:xfrm>
          <a:prstGeom prst="roundRect">
            <a:avLst/>
          </a:prstGeom>
          <a:solidFill>
            <a:srgbClr val="92278F">
              <a:alpha val="36000"/>
            </a:srgbClr>
          </a:solidFill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dirty="0"/>
              <a:t>NITROGEN CONSUMPTION</a:t>
            </a:r>
          </a:p>
        </p:txBody>
      </p:sp>
      <p:cxnSp>
        <p:nvCxnSpPr>
          <p:cNvPr id="16" name="Raven povezovalnik 15"/>
          <p:cNvCxnSpPr/>
          <p:nvPr/>
        </p:nvCxnSpPr>
        <p:spPr>
          <a:xfrm flipH="1">
            <a:off x="396989" y="3157011"/>
            <a:ext cx="2430270" cy="0"/>
          </a:xfrm>
          <a:prstGeom prst="line">
            <a:avLst/>
          </a:prstGeom>
          <a:ln w="28575"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V="1">
            <a:off x="396989" y="1633855"/>
            <a:ext cx="0" cy="1523156"/>
          </a:xfrm>
          <a:prstGeom prst="line">
            <a:avLst/>
          </a:prstGeom>
          <a:ln w="28575"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 flipV="1">
            <a:off x="404612" y="1813875"/>
            <a:ext cx="216024" cy="1343136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>
            <a:off x="620637" y="1813875"/>
            <a:ext cx="316412" cy="664348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/>
          <p:cNvCxnSpPr/>
          <p:nvPr/>
        </p:nvCxnSpPr>
        <p:spPr>
          <a:xfrm flipV="1">
            <a:off x="937049" y="2478223"/>
            <a:ext cx="972108" cy="7220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>
            <a:off x="1909156" y="2485443"/>
            <a:ext cx="270030" cy="588573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/>
          <p:cNvCxnSpPr/>
          <p:nvPr/>
        </p:nvCxnSpPr>
        <p:spPr>
          <a:xfrm>
            <a:off x="2179187" y="3074015"/>
            <a:ext cx="298284" cy="75775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PoljeZBesedilom 7168"/>
          <p:cNvSpPr txBox="1"/>
          <p:nvPr/>
        </p:nvSpPr>
        <p:spPr>
          <a:xfrm rot="16200000">
            <a:off x="-477077" y="2195202"/>
            <a:ext cx="1410157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dirty="0" err="1">
                <a:solidFill>
                  <a:srgbClr val="92278F"/>
                </a:solidFill>
              </a:rPr>
              <a:t>Consumption</a:t>
            </a:r>
            <a:endParaRPr lang="sl-SI" dirty="0">
              <a:solidFill>
                <a:srgbClr val="92278F"/>
              </a:solidFill>
            </a:endParaRPr>
          </a:p>
        </p:txBody>
      </p:sp>
      <p:sp>
        <p:nvSpPr>
          <p:cNvPr id="37" name="PoljeZBesedilom 36"/>
          <p:cNvSpPr txBox="1"/>
          <p:nvPr/>
        </p:nvSpPr>
        <p:spPr>
          <a:xfrm>
            <a:off x="899680" y="3149790"/>
            <a:ext cx="126914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dirty="0">
                <a:solidFill>
                  <a:srgbClr val="92278F"/>
                </a:solidFill>
              </a:rPr>
              <a:t>Time</a:t>
            </a:r>
          </a:p>
        </p:txBody>
      </p:sp>
      <p:cxnSp>
        <p:nvCxnSpPr>
          <p:cNvPr id="39" name="Raven povezovalnik 38"/>
          <p:cNvCxnSpPr/>
          <p:nvPr/>
        </p:nvCxnSpPr>
        <p:spPr>
          <a:xfrm flipH="1">
            <a:off x="6466618" y="3097527"/>
            <a:ext cx="2430270" cy="0"/>
          </a:xfrm>
          <a:prstGeom prst="line">
            <a:avLst/>
          </a:prstGeom>
          <a:ln w="28575"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ovezovalnik 39"/>
          <p:cNvCxnSpPr/>
          <p:nvPr/>
        </p:nvCxnSpPr>
        <p:spPr>
          <a:xfrm flipV="1">
            <a:off x="6466618" y="1574371"/>
            <a:ext cx="0" cy="1523156"/>
          </a:xfrm>
          <a:prstGeom prst="line">
            <a:avLst/>
          </a:prstGeom>
          <a:ln w="28575"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/>
          <p:cNvCxnSpPr/>
          <p:nvPr/>
        </p:nvCxnSpPr>
        <p:spPr>
          <a:xfrm flipV="1">
            <a:off x="6497106" y="1916925"/>
            <a:ext cx="2287362" cy="16106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jeZBesedilom 45"/>
          <p:cNvSpPr txBox="1"/>
          <p:nvPr/>
        </p:nvSpPr>
        <p:spPr>
          <a:xfrm rot="16200000">
            <a:off x="5592552" y="2135718"/>
            <a:ext cx="1410157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dirty="0" err="1">
                <a:solidFill>
                  <a:srgbClr val="92278F"/>
                </a:solidFill>
              </a:rPr>
              <a:t>Consumption</a:t>
            </a:r>
            <a:endParaRPr lang="sl-SI" dirty="0">
              <a:solidFill>
                <a:srgbClr val="92278F"/>
              </a:solidFill>
            </a:endParaRPr>
          </a:p>
        </p:txBody>
      </p:sp>
      <p:sp>
        <p:nvSpPr>
          <p:cNvPr id="47" name="PoljeZBesedilom 46"/>
          <p:cNvSpPr txBox="1"/>
          <p:nvPr/>
        </p:nvSpPr>
        <p:spPr>
          <a:xfrm>
            <a:off x="7434318" y="3090306"/>
            <a:ext cx="126914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dirty="0">
                <a:solidFill>
                  <a:srgbClr val="92278F"/>
                </a:solidFill>
              </a:rPr>
              <a:t>Time</a:t>
            </a:r>
          </a:p>
        </p:txBody>
      </p:sp>
      <p:cxnSp>
        <p:nvCxnSpPr>
          <p:cNvPr id="49" name="Raven povezovalnik 48"/>
          <p:cNvCxnSpPr/>
          <p:nvPr/>
        </p:nvCxnSpPr>
        <p:spPr>
          <a:xfrm flipH="1">
            <a:off x="6475093" y="4858460"/>
            <a:ext cx="2430270" cy="0"/>
          </a:xfrm>
          <a:prstGeom prst="line">
            <a:avLst/>
          </a:prstGeom>
          <a:ln w="28575"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ovezovalnik 49"/>
          <p:cNvCxnSpPr/>
          <p:nvPr/>
        </p:nvCxnSpPr>
        <p:spPr>
          <a:xfrm flipV="1">
            <a:off x="6475093" y="3335305"/>
            <a:ext cx="0" cy="1523156"/>
          </a:xfrm>
          <a:prstGeom prst="line">
            <a:avLst/>
          </a:prstGeom>
          <a:ln w="28575"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/>
          <p:cNvCxnSpPr/>
          <p:nvPr/>
        </p:nvCxnSpPr>
        <p:spPr>
          <a:xfrm flipV="1">
            <a:off x="6505581" y="3693962"/>
            <a:ext cx="172653" cy="2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jeZBesedilom 51"/>
          <p:cNvSpPr txBox="1"/>
          <p:nvPr/>
        </p:nvSpPr>
        <p:spPr>
          <a:xfrm rot="16200000">
            <a:off x="5601027" y="3896651"/>
            <a:ext cx="1410157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dirty="0" err="1">
                <a:solidFill>
                  <a:srgbClr val="92278F"/>
                </a:solidFill>
              </a:rPr>
              <a:t>Consumption</a:t>
            </a:r>
            <a:endParaRPr lang="sl-SI" dirty="0">
              <a:solidFill>
                <a:srgbClr val="92278F"/>
              </a:solidFill>
            </a:endParaRPr>
          </a:p>
        </p:txBody>
      </p:sp>
      <p:sp>
        <p:nvSpPr>
          <p:cNvPr id="53" name="PoljeZBesedilom 52"/>
          <p:cNvSpPr txBox="1"/>
          <p:nvPr/>
        </p:nvSpPr>
        <p:spPr>
          <a:xfrm>
            <a:off x="7442793" y="4851239"/>
            <a:ext cx="126914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dirty="0">
                <a:solidFill>
                  <a:srgbClr val="92278F"/>
                </a:solidFill>
              </a:rPr>
              <a:t>Time</a:t>
            </a:r>
          </a:p>
        </p:txBody>
      </p:sp>
      <p:cxnSp>
        <p:nvCxnSpPr>
          <p:cNvPr id="7177" name="Raven povezovalnik 7176"/>
          <p:cNvCxnSpPr/>
          <p:nvPr/>
        </p:nvCxnSpPr>
        <p:spPr>
          <a:xfrm>
            <a:off x="6678234" y="3693963"/>
            <a:ext cx="0" cy="1051498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Raven povezovalnik 7179"/>
          <p:cNvCxnSpPr/>
          <p:nvPr/>
        </p:nvCxnSpPr>
        <p:spPr>
          <a:xfrm>
            <a:off x="6678234" y="4745461"/>
            <a:ext cx="216024" cy="0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2" name="Raven povezovalnik 7181"/>
          <p:cNvCxnSpPr/>
          <p:nvPr/>
        </p:nvCxnSpPr>
        <p:spPr>
          <a:xfrm flipV="1">
            <a:off x="6894258" y="3693963"/>
            <a:ext cx="0" cy="1051498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ven povezovalnik 65"/>
          <p:cNvCxnSpPr/>
          <p:nvPr/>
        </p:nvCxnSpPr>
        <p:spPr>
          <a:xfrm>
            <a:off x="6894258" y="3693963"/>
            <a:ext cx="226660" cy="3631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ven povezovalnik 66"/>
          <p:cNvCxnSpPr/>
          <p:nvPr/>
        </p:nvCxnSpPr>
        <p:spPr>
          <a:xfrm>
            <a:off x="7120917" y="3697594"/>
            <a:ext cx="0" cy="1051498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ven povezovalnik 67"/>
          <p:cNvCxnSpPr/>
          <p:nvPr/>
        </p:nvCxnSpPr>
        <p:spPr>
          <a:xfrm>
            <a:off x="7120917" y="4749092"/>
            <a:ext cx="216024" cy="0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en povezovalnik 68"/>
          <p:cNvCxnSpPr/>
          <p:nvPr/>
        </p:nvCxnSpPr>
        <p:spPr>
          <a:xfrm flipV="1">
            <a:off x="7336941" y="3697594"/>
            <a:ext cx="0" cy="1051498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ven povezovalnik 70"/>
          <p:cNvCxnSpPr/>
          <p:nvPr/>
        </p:nvCxnSpPr>
        <p:spPr>
          <a:xfrm flipV="1">
            <a:off x="7340020" y="3702271"/>
            <a:ext cx="172653" cy="2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ven povezovalnik 71"/>
          <p:cNvCxnSpPr/>
          <p:nvPr/>
        </p:nvCxnSpPr>
        <p:spPr>
          <a:xfrm>
            <a:off x="7512673" y="3702271"/>
            <a:ext cx="0" cy="1051498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ven povezovalnik 72"/>
          <p:cNvCxnSpPr/>
          <p:nvPr/>
        </p:nvCxnSpPr>
        <p:spPr>
          <a:xfrm>
            <a:off x="7512673" y="4753769"/>
            <a:ext cx="216024" cy="0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ven povezovalnik 73"/>
          <p:cNvCxnSpPr/>
          <p:nvPr/>
        </p:nvCxnSpPr>
        <p:spPr>
          <a:xfrm flipV="1">
            <a:off x="7728697" y="3702271"/>
            <a:ext cx="0" cy="1051498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ven povezovalnik 74"/>
          <p:cNvCxnSpPr/>
          <p:nvPr/>
        </p:nvCxnSpPr>
        <p:spPr>
          <a:xfrm>
            <a:off x="7728696" y="3702271"/>
            <a:ext cx="226660" cy="3631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ven povezovalnik 75"/>
          <p:cNvCxnSpPr/>
          <p:nvPr/>
        </p:nvCxnSpPr>
        <p:spPr>
          <a:xfrm>
            <a:off x="7955356" y="3705902"/>
            <a:ext cx="0" cy="1051498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/>
          <p:cNvCxnSpPr/>
          <p:nvPr/>
        </p:nvCxnSpPr>
        <p:spPr>
          <a:xfrm>
            <a:off x="7955356" y="4757400"/>
            <a:ext cx="216024" cy="0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ven povezovalnik 77"/>
          <p:cNvCxnSpPr/>
          <p:nvPr/>
        </p:nvCxnSpPr>
        <p:spPr>
          <a:xfrm flipV="1">
            <a:off x="8171380" y="3705902"/>
            <a:ext cx="0" cy="1051498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ven povezovalnik 78"/>
          <p:cNvCxnSpPr/>
          <p:nvPr/>
        </p:nvCxnSpPr>
        <p:spPr>
          <a:xfrm flipV="1">
            <a:off x="8174459" y="3705894"/>
            <a:ext cx="172653" cy="2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ven povezovalnik 79"/>
          <p:cNvCxnSpPr/>
          <p:nvPr/>
        </p:nvCxnSpPr>
        <p:spPr>
          <a:xfrm>
            <a:off x="8347112" y="3705894"/>
            <a:ext cx="0" cy="1051498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/>
          <p:cNvCxnSpPr/>
          <p:nvPr/>
        </p:nvCxnSpPr>
        <p:spPr>
          <a:xfrm>
            <a:off x="8347112" y="4757393"/>
            <a:ext cx="216024" cy="0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ven povezovalnik 81"/>
          <p:cNvCxnSpPr/>
          <p:nvPr/>
        </p:nvCxnSpPr>
        <p:spPr>
          <a:xfrm flipV="1">
            <a:off x="8563136" y="3705894"/>
            <a:ext cx="0" cy="1051498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aven povezovalnik 82"/>
          <p:cNvCxnSpPr/>
          <p:nvPr/>
        </p:nvCxnSpPr>
        <p:spPr>
          <a:xfrm>
            <a:off x="8563135" y="3705895"/>
            <a:ext cx="226660" cy="3631"/>
          </a:xfrm>
          <a:prstGeom prst="line">
            <a:avLst/>
          </a:prstGeom>
          <a:ln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PoljeZBesedilom 91"/>
          <p:cNvSpPr txBox="1"/>
          <p:nvPr/>
        </p:nvSpPr>
        <p:spPr>
          <a:xfrm>
            <a:off x="7292675" y="1633855"/>
            <a:ext cx="126914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dirty="0">
                <a:solidFill>
                  <a:srgbClr val="92278F"/>
                </a:solidFill>
              </a:rPr>
              <a:t>STEADY</a:t>
            </a:r>
          </a:p>
        </p:txBody>
      </p:sp>
      <p:sp>
        <p:nvSpPr>
          <p:cNvPr id="93" name="PoljeZBesedilom 92"/>
          <p:cNvSpPr txBox="1"/>
          <p:nvPr/>
        </p:nvSpPr>
        <p:spPr>
          <a:xfrm>
            <a:off x="7349978" y="3412937"/>
            <a:ext cx="126914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dirty="0">
                <a:solidFill>
                  <a:srgbClr val="92278F"/>
                </a:solidFill>
              </a:rPr>
              <a:t>PERIODIC</a:t>
            </a:r>
          </a:p>
        </p:txBody>
      </p:sp>
      <p:pic>
        <p:nvPicPr>
          <p:cNvPr id="55" name="Slika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05526" y="5081"/>
            <a:ext cx="4446984" cy="749129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>
              <a:defRPr/>
            </a:pPr>
            <a:r>
              <a:rPr lang="sl-SI" sz="2200" b="1" dirty="0">
                <a:solidFill>
                  <a:schemeClr val="bg1"/>
                </a:solidFill>
                <a:cs typeface="Arial" charset="0"/>
              </a:rPr>
              <a:t>N-GEN SERIES NITROGEN GENERATOR</a:t>
            </a:r>
            <a:endParaRPr lang="en-US" sz="2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6" y="769268"/>
            <a:ext cx="1635919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9268"/>
            <a:ext cx="16287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268763" y="2353444"/>
            <a:ext cx="5809608" cy="3226730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sl-SI" sz="1600" b="1" dirty="0">
                <a:latin typeface="KlavikaBasic-Bold"/>
              </a:rPr>
              <a:t>STANDARD EQUIPMENT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KlavikaBasic-Regular"/>
              </a:rPr>
              <a:t>• SET OF EXTERNAL FEED AIR FILTERS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KlavikaBasic-Regular"/>
              </a:rPr>
              <a:t>• ADSORBER VESSEL</a:t>
            </a:r>
            <a:r>
              <a:rPr lang="sl-SI" dirty="0">
                <a:latin typeface="KlavikaBasic-Regular"/>
              </a:rPr>
              <a:t>S</a:t>
            </a:r>
            <a:endParaRPr lang="en-US" dirty="0">
              <a:latin typeface="KlavikaBasic-Regular"/>
            </a:endParaRPr>
          </a:p>
          <a:p>
            <a:pPr>
              <a:lnSpc>
                <a:spcPct val="150000"/>
              </a:lnSpc>
            </a:pPr>
            <a:r>
              <a:rPr lang="sl-SI" dirty="0">
                <a:latin typeface="KlavikaBasic-Regular"/>
              </a:rPr>
              <a:t>• PNEUMATIC VALVES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KlavikaBasic-Regular"/>
              </a:rPr>
              <a:t>• INTERNAL PIPING &amp; FITTINGS</a:t>
            </a:r>
            <a:endParaRPr lang="sl-SI" dirty="0">
              <a:latin typeface="KlavikaBasic-Regular"/>
            </a:endParaRPr>
          </a:p>
          <a:p>
            <a:pPr>
              <a:lnSpc>
                <a:spcPct val="150000"/>
              </a:lnSpc>
            </a:pPr>
            <a:r>
              <a:rPr lang="sl-SI" dirty="0">
                <a:latin typeface="KlavikaBasic-Regular"/>
              </a:rPr>
              <a:t>• MAINTENANCE-FREE EXHAUST SILENCERS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KlavikaBasic-Regular"/>
              </a:rPr>
              <a:t>• AIR AND NITROGEN PRESSURE REGULATION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KlavikaBasic-Regular"/>
              </a:rPr>
              <a:t>• LOCAL INSTRUMENTATION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KlavikaBasic-Regular"/>
              </a:rPr>
              <a:t>• CONTROL SYSTEM WITH </a:t>
            </a:r>
            <a:r>
              <a:rPr lang="sl-SI" dirty="0">
                <a:latin typeface="KlavikaBasic-Regular"/>
              </a:rPr>
              <a:t>SIMENS LOGO</a:t>
            </a:r>
            <a:endParaRPr lang="en-US" dirty="0">
              <a:latin typeface="KlavikaBasic-Regular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KlavikaBasic-Regular"/>
              </a:rPr>
              <a:t>• PRESSURE SWITCH FOR AUTOMATED </a:t>
            </a:r>
            <a:r>
              <a:rPr lang="sl-SI" dirty="0">
                <a:latin typeface="KlavikaBasic-Regular"/>
              </a:rPr>
              <a:t>STAND-BY MODE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769267"/>
            <a:ext cx="3016696" cy="49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05526" y="5081"/>
            <a:ext cx="4446984" cy="749129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>
              <a:defRPr/>
            </a:pPr>
            <a:r>
              <a:rPr lang="sl-SI" sz="2200" b="1" dirty="0">
                <a:solidFill>
                  <a:schemeClr val="bg1"/>
                </a:solidFill>
                <a:cs typeface="Arial" charset="0"/>
              </a:rPr>
              <a:t>N-GEN SERIES NITROGEN GENERATOR</a:t>
            </a:r>
            <a:endParaRPr lang="en-US" sz="2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329947" y="877280"/>
            <a:ext cx="5214161" cy="31190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sl-SI" sz="1600" b="1" dirty="0">
                <a:latin typeface="KlavikaBasic-Bold"/>
              </a:rPr>
              <a:t>OPTIONAL EQUIPMENT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KlavikaBasic-Regular"/>
              </a:rPr>
              <a:t>• OXYGEN ANALYSER WITH ZIRCONIUM-OXIDE SENSOR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KlavikaBasic-Regular"/>
              </a:rPr>
              <a:t>• ELECTRONIC PRODUCT FLOW METER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KlavikaBasic-Regular"/>
              </a:rPr>
              <a:t>• FEED AIR / PRODUCT MOISTURE ANALYSER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KlavikaBasic-Regular"/>
              </a:rPr>
              <a:t>• FEED AIR / PRODUCT TEMPERATURE TRANSMITTERS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KlavikaBasic-Regular"/>
              </a:rPr>
              <a:t>• NITROGEN STERILE FILTERS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KlavikaBasic-Regular"/>
              </a:rPr>
              <a:t>• NITROGEN BOOSTER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KlavikaBasic-Regular"/>
              </a:rPr>
              <a:t>• NITROGEN CYLINDER FILLING SYSTEM</a:t>
            </a:r>
          </a:p>
          <a:p>
            <a:pPr>
              <a:lnSpc>
                <a:spcPct val="150000"/>
              </a:lnSpc>
            </a:pPr>
            <a:r>
              <a:rPr lang="sl-SI" dirty="0">
                <a:latin typeface="KlavikaBasic-Regular"/>
              </a:rPr>
              <a:t>• TOUCH SCREEN DISPLAY </a:t>
            </a:r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5291"/>
            <a:ext cx="3052700" cy="47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sp>
        <p:nvSpPr>
          <p:cNvPr id="22" name="PoljeZBesedilom 3"/>
          <p:cNvSpPr txBox="1"/>
          <p:nvPr/>
        </p:nvSpPr>
        <p:spPr>
          <a:xfrm>
            <a:off x="251520" y="24793"/>
            <a:ext cx="685876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200" b="1" spc="-78" dirty="0">
                <a:solidFill>
                  <a:schemeClr val="bg1"/>
                </a:solidFill>
              </a:rPr>
              <a:t>BASICS ABOUT </a:t>
            </a:r>
            <a:r>
              <a:rPr lang="sl-SI" sz="2200" b="1" spc="-78" dirty="0">
                <a:solidFill>
                  <a:schemeClr val="bg1"/>
                </a:solidFill>
              </a:rPr>
              <a:t>AMBIENT AIR</a:t>
            </a:r>
            <a:endParaRPr lang="en-US" sz="2200" b="1" spc="-78" dirty="0">
              <a:solidFill>
                <a:schemeClr val="bg1"/>
              </a:solidFill>
            </a:endParaRPr>
          </a:p>
        </p:txBody>
      </p:sp>
      <p:graphicFrame>
        <p:nvGraphicFramePr>
          <p:cNvPr id="14" name="Grafikon 13"/>
          <p:cNvGraphicFramePr/>
          <p:nvPr>
            <p:extLst>
              <p:ext uri="{D42A27DB-BD31-4B8C-83A1-F6EECF244321}">
                <p14:modId xmlns:p14="http://schemas.microsoft.com/office/powerpoint/2010/main" val="1335820329"/>
              </p:ext>
            </p:extLst>
          </p:nvPr>
        </p:nvGraphicFramePr>
        <p:xfrm>
          <a:off x="1547664" y="817274"/>
          <a:ext cx="6534726" cy="451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01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60193"/>
              </p:ext>
            </p:extLst>
          </p:nvPr>
        </p:nvGraphicFramePr>
        <p:xfrm>
          <a:off x="481631" y="708160"/>
          <a:ext cx="8001063" cy="48371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9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6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65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7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84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68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68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04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808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047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Model</a:t>
                      </a:r>
                      <a:endParaRPr lang="sl-SI" sz="12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INLET PRESSURE</a:t>
                      </a:r>
                      <a:endParaRPr lang="sl-SI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[</a:t>
                      </a:r>
                      <a:r>
                        <a:rPr lang="en-GB" sz="1200" dirty="0" err="1">
                          <a:effectLst/>
                        </a:rPr>
                        <a:t>barg</a:t>
                      </a:r>
                      <a:r>
                        <a:rPr lang="en-GB" sz="1200" dirty="0">
                          <a:effectLst/>
                        </a:rPr>
                        <a:t>]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DISCHARGE </a:t>
                      </a:r>
                      <a:endParaRPr lang="sl-SI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PRESSURE</a:t>
                      </a:r>
                      <a:endParaRPr lang="sl-SI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[</a:t>
                      </a:r>
                      <a:r>
                        <a:rPr lang="en-GB" sz="1200" dirty="0" err="1">
                          <a:effectLst/>
                        </a:rPr>
                        <a:t>barg</a:t>
                      </a:r>
                      <a:r>
                        <a:rPr lang="en-GB" sz="1200" dirty="0">
                          <a:effectLst/>
                        </a:rPr>
                        <a:t>]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>
                          <a:effectLst/>
                        </a:rPr>
                        <a:t>NITROGEN</a:t>
                      </a:r>
                      <a:r>
                        <a:rPr lang="sl-SI" sz="1200" dirty="0">
                          <a:effectLst/>
                        </a:rPr>
                        <a:t> </a:t>
                      </a:r>
                      <a:r>
                        <a:rPr lang="sl-SI" sz="1200" dirty="0" err="1">
                          <a:effectLst/>
                        </a:rPr>
                        <a:t>PURITY</a:t>
                      </a:r>
                      <a:r>
                        <a:rPr lang="sl-SI" sz="120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[vol. %]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97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99,5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99,9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99,99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99,999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sl-SI" sz="1000" dirty="0">
                          <a:effectLst/>
                        </a:rPr>
                        <a:t>EN</a:t>
                      </a:r>
                      <a:r>
                        <a:rPr lang="en-US" sz="1000" dirty="0">
                          <a:effectLst/>
                        </a:rPr>
                        <a:t> 05;  </a:t>
                      </a:r>
                      <a:r>
                        <a:rPr lang="en-US" sz="1000" dirty="0" err="1">
                          <a:effectLst/>
                        </a:rPr>
                        <a:t>N2</a:t>
                      </a:r>
                      <a:r>
                        <a:rPr lang="en-US" sz="1000" dirty="0">
                          <a:effectLst/>
                        </a:rPr>
                        <a:t> flow [</a:t>
                      </a:r>
                      <a:r>
                        <a:rPr lang="en-US" sz="1000" dirty="0" err="1">
                          <a:effectLst/>
                        </a:rPr>
                        <a:t>Nm3</a:t>
                      </a:r>
                      <a:r>
                        <a:rPr lang="en-US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r>
                        <a:rPr lang="sl-SI" sz="1000" dirty="0">
                          <a:effectLst/>
                        </a:rPr>
                        <a:t>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6,</a:t>
                      </a: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7,4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5,2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3,4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1,7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1,1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Feed air consumption [</a:t>
                      </a:r>
                      <a:r>
                        <a:rPr lang="en-GB" sz="1000" dirty="0" err="1">
                          <a:effectLst/>
                        </a:rPr>
                        <a:t>Nm3</a:t>
                      </a:r>
                      <a:r>
                        <a:rPr lang="en-GB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23,2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21,0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19,7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18,0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14,5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10,5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G</a:t>
                      </a:r>
                      <a:r>
                        <a:rPr lang="sl-SI" sz="1000" dirty="0">
                          <a:effectLst/>
                        </a:rPr>
                        <a:t>EN</a:t>
                      </a:r>
                      <a:r>
                        <a:rPr lang="en-GB" sz="1000" dirty="0">
                          <a:effectLst/>
                        </a:rPr>
                        <a:t> 10;  </a:t>
                      </a:r>
                      <a:r>
                        <a:rPr lang="en-US" sz="1000" dirty="0" err="1">
                          <a:effectLst/>
                        </a:rPr>
                        <a:t>N2</a:t>
                      </a:r>
                      <a:r>
                        <a:rPr lang="en-US" sz="1000" dirty="0">
                          <a:effectLst/>
                        </a:rPr>
                        <a:t> flow [</a:t>
                      </a:r>
                      <a:r>
                        <a:rPr lang="en-US" sz="1000" dirty="0" err="1">
                          <a:effectLst/>
                        </a:rPr>
                        <a:t>Nm3</a:t>
                      </a:r>
                      <a:r>
                        <a:rPr lang="en-US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r>
                        <a:rPr lang="sl-SI" sz="1000" dirty="0">
                          <a:effectLst/>
                        </a:rPr>
                        <a:t>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6,</a:t>
                      </a: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15,2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12,4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10,5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8,7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Feed air consumption [</a:t>
                      </a:r>
                      <a:r>
                        <a:rPr lang="en-GB" sz="1000" dirty="0" err="1">
                          <a:effectLst/>
                        </a:rPr>
                        <a:t>Nm3</a:t>
                      </a:r>
                      <a:r>
                        <a:rPr lang="en-GB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38,9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35,3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33,0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30,2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24,3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17,6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15,9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G</a:t>
                      </a:r>
                      <a:r>
                        <a:rPr lang="sl-SI" sz="1000" dirty="0">
                          <a:effectLst/>
                        </a:rPr>
                        <a:t>EN</a:t>
                      </a:r>
                      <a:r>
                        <a:rPr lang="en-GB" sz="1000" dirty="0">
                          <a:effectLst/>
                        </a:rPr>
                        <a:t> 15;  </a:t>
                      </a:r>
                      <a:r>
                        <a:rPr lang="en-US" sz="1000" dirty="0" err="1">
                          <a:effectLst/>
                        </a:rPr>
                        <a:t>N2</a:t>
                      </a:r>
                      <a:r>
                        <a:rPr lang="en-US" sz="1000" dirty="0">
                          <a:effectLst/>
                        </a:rPr>
                        <a:t> flow [</a:t>
                      </a:r>
                      <a:r>
                        <a:rPr lang="en-US" sz="1000" dirty="0" err="1">
                          <a:effectLst/>
                        </a:rPr>
                        <a:t>Nm3</a:t>
                      </a:r>
                      <a:r>
                        <a:rPr lang="en-US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r>
                        <a:rPr lang="sl-SI" sz="1000" dirty="0">
                          <a:effectLst/>
                        </a:rPr>
                        <a:t>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6,</a:t>
                      </a: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24,1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19,7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16,7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13,8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Feed air consumption [</a:t>
                      </a:r>
                      <a:r>
                        <a:rPr lang="en-GB" sz="1000" dirty="0" err="1">
                          <a:effectLst/>
                        </a:rPr>
                        <a:t>Nm3</a:t>
                      </a:r>
                      <a:r>
                        <a:rPr lang="en-GB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61,8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56,1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52,5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48,0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38,6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28,0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25,3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G</a:t>
                      </a:r>
                      <a:r>
                        <a:rPr lang="sl-SI" sz="1000" dirty="0">
                          <a:effectLst/>
                        </a:rPr>
                        <a:t>EN</a:t>
                      </a:r>
                      <a:r>
                        <a:rPr lang="en-GB" sz="1000" dirty="0">
                          <a:effectLst/>
                        </a:rPr>
                        <a:t> 20;  </a:t>
                      </a:r>
                      <a:r>
                        <a:rPr lang="en-US" sz="1000" dirty="0" err="1">
                          <a:effectLst/>
                        </a:rPr>
                        <a:t>N2</a:t>
                      </a:r>
                      <a:r>
                        <a:rPr lang="en-US" sz="1000" dirty="0">
                          <a:effectLst/>
                        </a:rPr>
                        <a:t> flow [</a:t>
                      </a:r>
                      <a:r>
                        <a:rPr lang="en-US" sz="1000" dirty="0" err="1">
                          <a:effectLst/>
                        </a:rPr>
                        <a:t>Nm3</a:t>
                      </a:r>
                      <a:r>
                        <a:rPr lang="en-US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r>
                        <a:rPr lang="sl-SI" sz="1000" dirty="0">
                          <a:effectLst/>
                        </a:rPr>
                        <a:t>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6,</a:t>
                      </a: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30,2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24,6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20,9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17,3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11,5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5,7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Feed air consumption [</a:t>
                      </a:r>
                      <a:r>
                        <a:rPr lang="en-GB" sz="1000" dirty="0" err="1">
                          <a:effectLst/>
                        </a:rPr>
                        <a:t>Nm3</a:t>
                      </a:r>
                      <a:r>
                        <a:rPr lang="en-GB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77,3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70,3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65,6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60,1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48,3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35,1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31,6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G</a:t>
                      </a:r>
                      <a:r>
                        <a:rPr lang="sl-SI" sz="1000" dirty="0">
                          <a:effectLst/>
                        </a:rPr>
                        <a:t>EN</a:t>
                      </a:r>
                      <a:r>
                        <a:rPr lang="en-GB" sz="1000" dirty="0">
                          <a:effectLst/>
                        </a:rPr>
                        <a:t> 25;  </a:t>
                      </a:r>
                      <a:r>
                        <a:rPr lang="en-US" sz="1000" dirty="0" err="1">
                          <a:effectLst/>
                        </a:rPr>
                        <a:t>N2</a:t>
                      </a:r>
                      <a:r>
                        <a:rPr lang="en-US" sz="1000" dirty="0">
                          <a:effectLst/>
                        </a:rPr>
                        <a:t> flow [</a:t>
                      </a:r>
                      <a:r>
                        <a:rPr lang="en-US" sz="1000" dirty="0" err="1">
                          <a:effectLst/>
                        </a:rPr>
                        <a:t>Nm3</a:t>
                      </a:r>
                      <a:r>
                        <a:rPr lang="en-US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r>
                        <a:rPr lang="sl-SI" sz="1000" dirty="0">
                          <a:effectLst/>
                        </a:rPr>
                        <a:t>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6,</a:t>
                      </a: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42,7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34,8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29,5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24,5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16,2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8,1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Feed air consumption [</a:t>
                      </a:r>
                      <a:r>
                        <a:rPr lang="en-GB" sz="1000" dirty="0" err="1">
                          <a:effectLst/>
                        </a:rPr>
                        <a:t>Nm3</a:t>
                      </a:r>
                      <a:r>
                        <a:rPr lang="en-GB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109,4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99,4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92,8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85,0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68,4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49,6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44,7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G</a:t>
                      </a:r>
                      <a:r>
                        <a:rPr lang="sl-SI" sz="1000" dirty="0">
                          <a:effectLst/>
                        </a:rPr>
                        <a:t>EN</a:t>
                      </a:r>
                      <a:r>
                        <a:rPr lang="en-GB" sz="1000" dirty="0">
                          <a:effectLst/>
                        </a:rPr>
                        <a:t> 35;  </a:t>
                      </a:r>
                      <a:r>
                        <a:rPr lang="en-US" sz="1000" dirty="0" err="1">
                          <a:effectLst/>
                        </a:rPr>
                        <a:t>N2</a:t>
                      </a:r>
                      <a:r>
                        <a:rPr lang="en-US" sz="1000" dirty="0">
                          <a:effectLst/>
                        </a:rPr>
                        <a:t> flow [</a:t>
                      </a:r>
                      <a:r>
                        <a:rPr lang="en-US" sz="1000" dirty="0" err="1">
                          <a:effectLst/>
                        </a:rPr>
                        <a:t>Nm3</a:t>
                      </a:r>
                      <a:r>
                        <a:rPr lang="en-US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r>
                        <a:rPr lang="sl-SI" sz="1000" dirty="0">
                          <a:effectLst/>
                        </a:rPr>
                        <a:t>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6,</a:t>
                      </a: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67,4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55,0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46,6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38,6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25,6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12,8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Feed air consumption [</a:t>
                      </a:r>
                      <a:r>
                        <a:rPr lang="en-GB" sz="1000" dirty="0" err="1">
                          <a:effectLst/>
                        </a:rPr>
                        <a:t>Nm3</a:t>
                      </a:r>
                      <a:r>
                        <a:rPr lang="en-GB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172,7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156,9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146,6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134,2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107,9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78,3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70,6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G</a:t>
                      </a:r>
                      <a:r>
                        <a:rPr lang="sl-SI" sz="1000" dirty="0">
                          <a:effectLst/>
                        </a:rPr>
                        <a:t>EN</a:t>
                      </a:r>
                      <a:r>
                        <a:rPr lang="en-GB" sz="1000" dirty="0">
                          <a:effectLst/>
                        </a:rPr>
                        <a:t> 60;  </a:t>
                      </a:r>
                      <a:r>
                        <a:rPr lang="en-US" sz="1000" dirty="0" err="1">
                          <a:effectLst/>
                        </a:rPr>
                        <a:t>N2</a:t>
                      </a:r>
                      <a:r>
                        <a:rPr lang="en-US" sz="1000" dirty="0">
                          <a:effectLst/>
                        </a:rPr>
                        <a:t> flow [</a:t>
                      </a:r>
                      <a:r>
                        <a:rPr lang="en-US" sz="1000" dirty="0" err="1">
                          <a:effectLst/>
                        </a:rPr>
                        <a:t>Nm3</a:t>
                      </a:r>
                      <a:r>
                        <a:rPr lang="en-US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r>
                        <a:rPr lang="sl-SI" sz="1000" dirty="0">
                          <a:effectLst/>
                        </a:rPr>
                        <a:t>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6,</a:t>
                      </a: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111,9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91,4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77,4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64,2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42,6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21,2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13,1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Feed air consumption [</a:t>
                      </a:r>
                      <a:r>
                        <a:rPr lang="en-GB" sz="1000" dirty="0" err="1">
                          <a:effectLst/>
                        </a:rPr>
                        <a:t>Nm3</a:t>
                      </a:r>
                      <a:r>
                        <a:rPr lang="en-GB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286,9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260,6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243,5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223,0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179,3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130,1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117,3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G</a:t>
                      </a:r>
                      <a:r>
                        <a:rPr lang="sl-SI" sz="1000" dirty="0">
                          <a:effectLst/>
                        </a:rPr>
                        <a:t>EN</a:t>
                      </a:r>
                      <a:r>
                        <a:rPr lang="en-GB" sz="1000" dirty="0">
                          <a:effectLst/>
                        </a:rPr>
                        <a:t> 100;  </a:t>
                      </a:r>
                      <a:r>
                        <a:rPr lang="en-US" sz="1000" dirty="0" err="1">
                          <a:effectLst/>
                        </a:rPr>
                        <a:t>N2</a:t>
                      </a:r>
                      <a:r>
                        <a:rPr lang="en-US" sz="1000" dirty="0">
                          <a:effectLst/>
                        </a:rPr>
                        <a:t> flow [</a:t>
                      </a:r>
                      <a:r>
                        <a:rPr lang="en-US" sz="1000" dirty="0" err="1">
                          <a:effectLst/>
                        </a:rPr>
                        <a:t>Nm3</a:t>
                      </a:r>
                      <a:r>
                        <a:rPr lang="en-US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r>
                        <a:rPr lang="sl-SI" sz="1000" dirty="0">
                          <a:effectLst/>
                        </a:rPr>
                        <a:t>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6,</a:t>
                      </a: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192,9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157,5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133,5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110,6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73,4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36,6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22,5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Feed air consumption [</a:t>
                      </a:r>
                      <a:r>
                        <a:rPr lang="en-GB" sz="1000" dirty="0" err="1">
                          <a:effectLst/>
                        </a:rPr>
                        <a:t>Nm3</a:t>
                      </a:r>
                      <a:r>
                        <a:rPr lang="en-GB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494,5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449,3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419,7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384,4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309,1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224,3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202,2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G</a:t>
                      </a:r>
                      <a:r>
                        <a:rPr lang="sl-SI" sz="1000" dirty="0">
                          <a:effectLst/>
                        </a:rPr>
                        <a:t>EN</a:t>
                      </a:r>
                      <a:r>
                        <a:rPr lang="en-GB" sz="1000" dirty="0">
                          <a:effectLst/>
                        </a:rPr>
                        <a:t> 200;  </a:t>
                      </a:r>
                      <a:r>
                        <a:rPr lang="en-US" sz="1000" dirty="0" err="1">
                          <a:effectLst/>
                        </a:rPr>
                        <a:t>N2</a:t>
                      </a:r>
                      <a:r>
                        <a:rPr lang="en-US" sz="1000" dirty="0">
                          <a:effectLst/>
                        </a:rPr>
                        <a:t> flow [</a:t>
                      </a:r>
                      <a:r>
                        <a:rPr lang="en-US" sz="1000" dirty="0" err="1">
                          <a:effectLst/>
                        </a:rPr>
                        <a:t>Nm3</a:t>
                      </a:r>
                      <a:r>
                        <a:rPr lang="en-US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r>
                        <a:rPr lang="sl-SI" sz="1000" dirty="0">
                          <a:effectLst/>
                        </a:rPr>
                        <a:t>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6,</a:t>
                      </a: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354,3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289,2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245,0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203,1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134,8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67,2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41,3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Feed air consumption [</a:t>
                      </a:r>
                      <a:r>
                        <a:rPr lang="en-GB" sz="1000" dirty="0" err="1">
                          <a:effectLst/>
                        </a:rPr>
                        <a:t>Nm3</a:t>
                      </a:r>
                      <a:r>
                        <a:rPr lang="en-GB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907,9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824,8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770,6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705,8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567,5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411,8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371,3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G</a:t>
                      </a:r>
                      <a:r>
                        <a:rPr lang="sl-SI" sz="1000" dirty="0">
                          <a:effectLst/>
                        </a:rPr>
                        <a:t>EN</a:t>
                      </a:r>
                      <a:r>
                        <a:rPr lang="en-GB" sz="1000" dirty="0">
                          <a:effectLst/>
                        </a:rPr>
                        <a:t> 300;  </a:t>
                      </a:r>
                      <a:r>
                        <a:rPr lang="en-US" sz="1000" dirty="0" err="1">
                          <a:effectLst/>
                        </a:rPr>
                        <a:t>N2</a:t>
                      </a:r>
                      <a:r>
                        <a:rPr lang="en-US" sz="1000" dirty="0">
                          <a:effectLst/>
                        </a:rPr>
                        <a:t> flow [</a:t>
                      </a:r>
                      <a:r>
                        <a:rPr lang="en-US" sz="1000" dirty="0" err="1">
                          <a:effectLst/>
                        </a:rPr>
                        <a:t>Nm3</a:t>
                      </a:r>
                      <a:r>
                        <a:rPr lang="en-US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r>
                        <a:rPr lang="sl-SI" sz="1000" dirty="0">
                          <a:effectLst/>
                        </a:rPr>
                        <a:t>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6,</a:t>
                      </a: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590,9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482,4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408,7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338,8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224,8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112,0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68,9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Feed air consumption [Nm3/h]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1514,3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1375,8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1285,3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1177,2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946,5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686,9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619,3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G</a:t>
                      </a:r>
                      <a:r>
                        <a:rPr lang="sl-SI" sz="1000" dirty="0">
                          <a:effectLst/>
                        </a:rPr>
                        <a:t>EN</a:t>
                      </a:r>
                      <a:r>
                        <a:rPr lang="en-GB" sz="1000" dirty="0">
                          <a:effectLst/>
                        </a:rPr>
                        <a:t> 400;  </a:t>
                      </a:r>
                      <a:r>
                        <a:rPr lang="en-US" sz="1000" dirty="0" err="1">
                          <a:effectLst/>
                        </a:rPr>
                        <a:t>N2</a:t>
                      </a:r>
                      <a:r>
                        <a:rPr lang="en-US" sz="1000" dirty="0">
                          <a:effectLst/>
                        </a:rPr>
                        <a:t> flow [</a:t>
                      </a:r>
                      <a:r>
                        <a:rPr lang="en-US" sz="1000" dirty="0" err="1">
                          <a:effectLst/>
                        </a:rPr>
                        <a:t>Nm3</a:t>
                      </a:r>
                      <a:r>
                        <a:rPr lang="en-US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r>
                        <a:rPr lang="sl-SI" sz="1000" dirty="0">
                          <a:effectLst/>
                        </a:rPr>
                        <a:t>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6,</a:t>
                      </a: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771,8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630,0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533,8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442,5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293,6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146,3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90,0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Feed air consumption [</a:t>
                      </a:r>
                      <a:r>
                        <a:rPr lang="en-GB" sz="1000" dirty="0" err="1">
                          <a:effectLst/>
                        </a:rPr>
                        <a:t>Nm3</a:t>
                      </a:r>
                      <a:r>
                        <a:rPr lang="en-GB" sz="1000" dirty="0">
                          <a:effectLst/>
                        </a:rPr>
                        <a:t>/h]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1977,9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1797,0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1678,8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1537,6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1236,3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897,1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808,9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41639" marR="41639" marT="0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5" name="Elipsa 4"/>
          <p:cNvSpPr/>
          <p:nvPr/>
        </p:nvSpPr>
        <p:spPr>
          <a:xfrm>
            <a:off x="6182694" y="1657367"/>
            <a:ext cx="540060" cy="42004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167004" y="4927730"/>
            <a:ext cx="540060" cy="42004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305526" y="5081"/>
            <a:ext cx="4446984" cy="41057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>
              <a:defRPr/>
            </a:pPr>
            <a:r>
              <a:rPr lang="sl-SI" sz="2200" b="1" dirty="0">
                <a:solidFill>
                  <a:schemeClr val="bg1"/>
                </a:solidFill>
                <a:cs typeface="Arial" charset="0"/>
              </a:rPr>
              <a:t>N-GEN SIZES</a:t>
            </a:r>
            <a:endParaRPr lang="en-US" sz="2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05526" y="5081"/>
            <a:ext cx="4446984" cy="41057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>
              <a:defRPr/>
            </a:pPr>
            <a:r>
              <a:rPr lang="sl-SI" sz="2200" b="1" dirty="0">
                <a:solidFill>
                  <a:schemeClr val="bg1"/>
                </a:solidFill>
                <a:cs typeface="Arial" charset="0"/>
              </a:rPr>
              <a:t>CERTIFICATES</a:t>
            </a:r>
            <a:endParaRPr lang="en-US" sz="2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51520" y="757267"/>
            <a:ext cx="8154906" cy="330367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 smtClean="0">
                <a:latin typeface="KlavikaBasic-Regular"/>
              </a:rPr>
              <a:t>STANDARD</a:t>
            </a:r>
            <a:r>
              <a:rPr lang="en-US" dirty="0" smtClean="0">
                <a:latin typeface="KlavikaBasic-Regular"/>
              </a:rPr>
              <a:t> </a:t>
            </a:r>
            <a:endParaRPr lang="sl-SI" dirty="0" smtClean="0">
              <a:latin typeface="KlavikaBasic-Regular"/>
            </a:endParaRPr>
          </a:p>
          <a:p>
            <a:pPr marL="222885" indent="-2228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latin typeface="KlavikaBasic-Regular"/>
              </a:rPr>
              <a:t>PED 2014/68/EU </a:t>
            </a:r>
            <a:r>
              <a:rPr lang="sl-SI" dirty="0" err="1" smtClean="0">
                <a:latin typeface="KlavikaBasic-Regular"/>
              </a:rPr>
              <a:t>Pressure</a:t>
            </a:r>
            <a:r>
              <a:rPr lang="sl-SI" dirty="0" smtClean="0">
                <a:latin typeface="KlavikaBasic-Regular"/>
              </a:rPr>
              <a:t> </a:t>
            </a:r>
            <a:r>
              <a:rPr lang="sl-SI" dirty="0" err="1" smtClean="0">
                <a:latin typeface="KlavikaBasic-Regular"/>
              </a:rPr>
              <a:t>equipment</a:t>
            </a:r>
            <a:r>
              <a:rPr lang="sl-SI" dirty="0" smtClean="0">
                <a:latin typeface="KlavikaBasic-Regular"/>
              </a:rPr>
              <a:t> </a:t>
            </a:r>
            <a:r>
              <a:rPr lang="sl-SI" dirty="0" err="1" smtClean="0">
                <a:latin typeface="KlavikaBasic-Regular"/>
              </a:rPr>
              <a:t>directive</a:t>
            </a:r>
            <a:r>
              <a:rPr lang="sl-SI" dirty="0" smtClean="0">
                <a:latin typeface="KlavikaBasic-Regular"/>
              </a:rPr>
              <a:t> (</a:t>
            </a:r>
            <a:r>
              <a:rPr lang="sl-SI" dirty="0" err="1" smtClean="0">
                <a:latin typeface="KlavikaBasic-Regular"/>
              </a:rPr>
              <a:t>vessels</a:t>
            </a:r>
            <a:r>
              <a:rPr lang="sl-SI" dirty="0" smtClean="0">
                <a:latin typeface="KlavikaBasic-Regular"/>
              </a:rPr>
              <a:t> are </a:t>
            </a:r>
            <a:r>
              <a:rPr lang="sl-SI" dirty="0" err="1" smtClean="0">
                <a:latin typeface="KlavikaBasic-Regular"/>
              </a:rPr>
              <a:t>calculated</a:t>
            </a:r>
            <a:r>
              <a:rPr lang="sl-SI" dirty="0" smtClean="0">
                <a:latin typeface="KlavikaBasic-Regular"/>
              </a:rPr>
              <a:t> </a:t>
            </a:r>
            <a:r>
              <a:rPr lang="sl-SI" dirty="0" err="1" smtClean="0">
                <a:latin typeface="KlavikaBasic-Regular"/>
              </a:rPr>
              <a:t>for</a:t>
            </a:r>
            <a:r>
              <a:rPr lang="sl-SI" dirty="0" smtClean="0">
                <a:latin typeface="KlavikaBasic-Regular"/>
              </a:rPr>
              <a:t> </a:t>
            </a:r>
            <a:r>
              <a:rPr lang="sl-SI" dirty="0" err="1" smtClean="0">
                <a:latin typeface="KlavikaBasic-Regular"/>
              </a:rPr>
              <a:t>dynamic</a:t>
            </a:r>
            <a:r>
              <a:rPr lang="sl-SI" dirty="0" smtClean="0">
                <a:latin typeface="KlavikaBasic-Regular"/>
              </a:rPr>
              <a:t> </a:t>
            </a:r>
            <a:r>
              <a:rPr lang="sl-SI" dirty="0" err="1" smtClean="0">
                <a:latin typeface="KlavikaBasic-Regular"/>
              </a:rPr>
              <a:t>load</a:t>
            </a:r>
            <a:r>
              <a:rPr lang="sl-SI" dirty="0" smtClean="0">
                <a:latin typeface="KlavikaBasic-Regular"/>
              </a:rPr>
              <a:t>)</a:t>
            </a:r>
            <a:endParaRPr lang="en-US" dirty="0">
              <a:latin typeface="KlavikaBasic-Regular"/>
            </a:endParaRPr>
          </a:p>
          <a:p>
            <a:pPr marL="222885" indent="-2228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latin typeface="KlavikaBasic-Regular"/>
              </a:rPr>
              <a:t>2014/30/EU </a:t>
            </a:r>
            <a:r>
              <a:rPr lang="sl-SI" dirty="0" err="1" smtClean="0">
                <a:latin typeface="KlavikaBasic-Regular"/>
              </a:rPr>
              <a:t>Electromagnetic</a:t>
            </a:r>
            <a:r>
              <a:rPr lang="sl-SI" dirty="0" smtClean="0">
                <a:latin typeface="KlavikaBasic-Regular"/>
              </a:rPr>
              <a:t> </a:t>
            </a:r>
            <a:r>
              <a:rPr lang="sl-SI" dirty="0" err="1" smtClean="0">
                <a:latin typeface="KlavikaBasic-Regular"/>
              </a:rPr>
              <a:t>compatibility</a:t>
            </a:r>
            <a:endParaRPr lang="en-US" dirty="0">
              <a:latin typeface="KlavikaBasic-Regular"/>
            </a:endParaRPr>
          </a:p>
          <a:p>
            <a:pPr marL="222885" indent="-2228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latin typeface="KlavikaBasic-Regular"/>
              </a:rPr>
              <a:t>2014/35/EU Low </a:t>
            </a:r>
            <a:r>
              <a:rPr lang="sl-SI" dirty="0" err="1" smtClean="0">
                <a:latin typeface="KlavikaBasic-Regular"/>
              </a:rPr>
              <a:t>voltage</a:t>
            </a:r>
            <a:r>
              <a:rPr lang="sl-SI" dirty="0" smtClean="0">
                <a:latin typeface="KlavikaBasic-Regular"/>
              </a:rPr>
              <a:t> </a:t>
            </a:r>
            <a:r>
              <a:rPr lang="sl-SI" dirty="0" err="1" smtClean="0">
                <a:latin typeface="KlavikaBasic-Regular"/>
              </a:rPr>
              <a:t>directive</a:t>
            </a:r>
            <a:endParaRPr lang="sl-SI" dirty="0" smtClean="0">
              <a:latin typeface="KlavikaBasic-Regular"/>
            </a:endParaRPr>
          </a:p>
          <a:p>
            <a:pPr>
              <a:lnSpc>
                <a:spcPct val="150000"/>
              </a:lnSpc>
            </a:pPr>
            <a:endParaRPr lang="sl-SI" dirty="0">
              <a:latin typeface="KlavikaBasic-Regular"/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latin typeface="KlavikaBasic-Regular"/>
              </a:rPr>
              <a:t>OPTIONAL</a:t>
            </a:r>
          </a:p>
          <a:p>
            <a:pPr marL="222885" indent="-2228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latin typeface="KlavikaBasic-Regular"/>
              </a:rPr>
              <a:t>ASME sec. VIII div.1</a:t>
            </a:r>
          </a:p>
          <a:p>
            <a:pPr marL="222885" indent="-2228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latin typeface="KlavikaBasic-Regular"/>
              </a:rPr>
              <a:t>BV Marine, DNV, ABS, GL, …</a:t>
            </a:r>
          </a:p>
          <a:p>
            <a:pPr marL="222885" indent="-2228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latin typeface="KlavikaBasic-Regular"/>
              </a:rPr>
              <a:t>ISO 13485</a:t>
            </a:r>
          </a:p>
          <a:p>
            <a:pPr marL="222885" indent="-2228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latin typeface="KlavikaBasic-Regular"/>
              </a:rPr>
              <a:t>MDD</a:t>
            </a:r>
            <a:endParaRPr lang="sl-SI" dirty="0">
              <a:latin typeface="KlavikaBasic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071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20984" y="54135"/>
            <a:ext cx="4446984" cy="41057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>
              <a:defRPr/>
            </a:pPr>
            <a:r>
              <a:rPr lang="sl-SI" sz="2200" b="1" dirty="0">
                <a:solidFill>
                  <a:schemeClr val="bg1"/>
                </a:solidFill>
                <a:cs typeface="Arial" charset="0"/>
              </a:rPr>
              <a:t>CASE STUDY</a:t>
            </a:r>
            <a:endParaRPr lang="en-US" sz="2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4463988" y="762315"/>
            <a:ext cx="4050450" cy="383916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b="1" dirty="0">
                <a:solidFill>
                  <a:srgbClr val="92278F"/>
                </a:solidFill>
              </a:rPr>
              <a:t>CONTRACT SUPPLY</a:t>
            </a:r>
            <a:endParaRPr lang="en-US" sz="1900" b="1" dirty="0">
              <a:solidFill>
                <a:srgbClr val="92278F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202153" y="762313"/>
            <a:ext cx="4050450" cy="383917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b="1" dirty="0">
                <a:solidFill>
                  <a:srgbClr val="92278F"/>
                </a:solidFill>
              </a:rPr>
              <a:t>PSA</a:t>
            </a:r>
            <a:endParaRPr lang="en-US" sz="1900" b="1" dirty="0">
              <a:solidFill>
                <a:srgbClr val="92278F"/>
              </a:solidFill>
            </a:endParaRPr>
          </a:p>
        </p:txBody>
      </p:sp>
      <p:cxnSp>
        <p:nvCxnSpPr>
          <p:cNvPr id="14" name="Raven povezovalnik 13"/>
          <p:cNvCxnSpPr/>
          <p:nvPr/>
        </p:nvCxnSpPr>
        <p:spPr>
          <a:xfrm>
            <a:off x="4355976" y="757267"/>
            <a:ext cx="12883" cy="4463483"/>
          </a:xfrm>
          <a:prstGeom prst="line">
            <a:avLst/>
          </a:prstGeom>
          <a:ln>
            <a:solidFill>
              <a:srgbClr val="9227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83333"/>
              </p:ext>
            </p:extLst>
          </p:nvPr>
        </p:nvGraphicFramePr>
        <p:xfrm>
          <a:off x="520984" y="1297322"/>
          <a:ext cx="3387270" cy="319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791"/>
                <a:gridCol w="872479"/>
              </a:tblGrid>
              <a:tr h="204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Nitrogen</a:t>
                      </a:r>
                      <a:r>
                        <a:rPr lang="sl-SI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production</a:t>
                      </a:r>
                      <a:r>
                        <a:rPr lang="sl-SI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3.0 </a:t>
                      </a:r>
                      <a:r>
                        <a:rPr lang="sl-SI" sz="1200" b="1" dirty="0">
                          <a:solidFill>
                            <a:schemeClr val="tx1"/>
                          </a:solidFill>
                          <a:effectLst/>
                        </a:rPr>
                        <a:t>(99,9 %)</a:t>
                      </a:r>
                      <a:endParaRPr lang="sl-SI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Investment</a:t>
                      </a:r>
                      <a:r>
                        <a:rPr lang="sl-SI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0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Compressor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KSA 22;  </a:t>
                      </a:r>
                      <a:r>
                        <a:rPr lang="sl-SI" sz="900" b="0" dirty="0">
                          <a:solidFill>
                            <a:schemeClr val="tx1"/>
                          </a:solidFill>
                          <a:effectLst/>
                        </a:rPr>
                        <a:t>3,21m3/min, 10 bar</a:t>
                      </a:r>
                      <a:endParaRPr lang="sl-SI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Refrigeration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dryer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OMD </a:t>
                      </a:r>
                      <a:r>
                        <a:rPr lang="sl-SI" sz="900" b="0" dirty="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sl-SI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Pressure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vessel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TP500V13</a:t>
                      </a:r>
                      <a:endParaRPr lang="sl-SI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Pressure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vessel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TP300V</a:t>
                      </a:r>
                      <a:endParaRPr lang="sl-SI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Filtration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="0" dirty="0">
                          <a:solidFill>
                            <a:schemeClr val="tx1"/>
                          </a:solidFill>
                          <a:effectLst/>
                        </a:rPr>
                        <a:t>AF 0186</a:t>
                      </a:r>
                      <a:endParaRPr lang="sl-SI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Condensate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drain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ECD </a:t>
                      </a:r>
                      <a:r>
                        <a:rPr lang="sl-SI" sz="900" b="0" dirty="0">
                          <a:solidFill>
                            <a:schemeClr val="tx1"/>
                          </a:solidFill>
                          <a:effectLst/>
                        </a:rPr>
                        <a:t>40B</a:t>
                      </a:r>
                      <a:endParaRPr lang="sl-SI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Activated</a:t>
                      </a:r>
                      <a:r>
                        <a:rPr lang="sl-SI" sz="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carbon</a:t>
                      </a:r>
                      <a:r>
                        <a:rPr lang="sl-SI" sz="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tower</a:t>
                      </a:r>
                      <a:r>
                        <a:rPr lang="sl-SI" sz="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TAC </a:t>
                      </a:r>
                      <a:r>
                        <a:rPr lang="sl-SI" sz="900" b="0" dirty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sl-SI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Nitrogen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generator N-GEN </a:t>
                      </a:r>
                      <a:r>
                        <a:rPr lang="sl-SI" sz="900" b="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sl-SI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1" dirty="0" err="1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r>
                        <a:rPr lang="sl-SI" sz="9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="1" dirty="0" err="1" smtClean="0">
                          <a:solidFill>
                            <a:schemeClr val="tx1"/>
                          </a:solidFill>
                          <a:effectLst/>
                        </a:rPr>
                        <a:t>investment</a:t>
                      </a:r>
                      <a:endParaRPr lang="sl-SI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="1" dirty="0" smtClean="0">
                          <a:solidFill>
                            <a:schemeClr val="tx1"/>
                          </a:solidFill>
                          <a:effectLst/>
                        </a:rPr>
                        <a:t>25.362 </a:t>
                      </a:r>
                      <a:r>
                        <a:rPr lang="sl-SI" sz="900" b="1" dirty="0">
                          <a:solidFill>
                            <a:schemeClr val="tx1"/>
                          </a:solidFill>
                          <a:effectLst/>
                        </a:rPr>
                        <a:t>EUR</a:t>
                      </a:r>
                      <a:endParaRPr lang="sl-SI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Simple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depreciation</a:t>
                      </a: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 at 8 </a:t>
                      </a:r>
                      <a:r>
                        <a:rPr lang="sl-SI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years</a:t>
                      </a:r>
                      <a:endParaRPr lang="sl-SI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b="0" dirty="0" smtClean="0">
                          <a:solidFill>
                            <a:schemeClr val="tx1"/>
                          </a:solidFill>
                          <a:effectLst/>
                        </a:rPr>
                        <a:t>3.170 </a:t>
                      </a:r>
                      <a:r>
                        <a:rPr lang="sl-SI" sz="900" b="0" dirty="0">
                          <a:solidFill>
                            <a:schemeClr val="tx1"/>
                          </a:solidFill>
                          <a:effectLst/>
                        </a:rPr>
                        <a:t>EUR</a:t>
                      </a:r>
                      <a:endParaRPr lang="sl-SI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costs</a:t>
                      </a: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r>
                        <a:rPr lang="sl-SI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costs</a:t>
                      </a:r>
                      <a:r>
                        <a:rPr lang="sl-SI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sl-SI" sz="9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compressor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dirty="0">
                          <a:solidFill>
                            <a:schemeClr val="tx1"/>
                          </a:solidFill>
                          <a:effectLst/>
                        </a:rPr>
                        <a:t>KSA 22  </a:t>
                      </a: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solidFill>
                            <a:schemeClr val="tx1"/>
                          </a:solidFill>
                          <a:effectLst/>
                        </a:rPr>
                        <a:t>220 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kWh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day</a:t>
                      </a: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Daily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r>
                        <a:rPr lang="sl-SI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costs</a:t>
                      </a:r>
                      <a:r>
                        <a:rPr lang="sl-SI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solidFill>
                            <a:schemeClr val="tx1"/>
                          </a:solidFill>
                          <a:effectLst/>
                        </a:rPr>
                        <a:t>33 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EUR/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day</a:t>
                      </a: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Annual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service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costs</a:t>
                      </a: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3.000 </a:t>
                      </a:r>
                      <a:r>
                        <a:rPr lang="sl-SI" sz="900" dirty="0">
                          <a:solidFill>
                            <a:schemeClr val="tx1"/>
                          </a:solidFill>
                          <a:effectLst/>
                        </a:rPr>
                        <a:t>EUR</a:t>
                      </a: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costs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service</a:t>
                      </a:r>
                      <a:r>
                        <a:rPr lang="sl-SI" sz="900" dirty="0" smtClean="0">
                          <a:solidFill>
                            <a:schemeClr val="tx1"/>
                          </a:solidFill>
                          <a:effectLst/>
                        </a:rPr>
                        <a:t>)/</a:t>
                      </a:r>
                      <a:r>
                        <a:rPr lang="sl-SI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sl-SI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solidFill>
                            <a:schemeClr val="tx1"/>
                          </a:solidFill>
                          <a:effectLst/>
                        </a:rPr>
                        <a:t>10 260 EUR</a:t>
                      </a:r>
                      <a:endParaRPr lang="sl-SI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 smtClean="0">
                          <a:solidFill>
                            <a:schemeClr val="tx1"/>
                          </a:solidFill>
                          <a:effectLst/>
                        </a:rPr>
                        <a:t>TOTAL ANNUAL COSTS</a:t>
                      </a:r>
                      <a:endParaRPr lang="sl-SI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chemeClr val="tx1"/>
                          </a:solidFill>
                          <a:effectLst/>
                        </a:rPr>
                        <a:t>13.430 EUR</a:t>
                      </a:r>
                      <a:endParaRPr lang="sl-SI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333079"/>
              </p:ext>
            </p:extLst>
          </p:nvPr>
        </p:nvGraphicFramePr>
        <p:xfrm>
          <a:off x="520984" y="4597693"/>
          <a:ext cx="3402944" cy="455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2824"/>
                <a:gridCol w="1080120"/>
              </a:tblGrid>
              <a:tr h="233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 err="1" smtClean="0">
                          <a:effectLst/>
                        </a:rPr>
                        <a:t>Costs</a:t>
                      </a:r>
                      <a:r>
                        <a:rPr lang="sl-SI" sz="1300" dirty="0" smtClean="0">
                          <a:effectLst/>
                        </a:rPr>
                        <a:t> / 1 </a:t>
                      </a:r>
                      <a:r>
                        <a:rPr lang="sl-SI" sz="1300" dirty="0">
                          <a:effectLst/>
                        </a:rPr>
                        <a:t>Nm3 </a:t>
                      </a:r>
                      <a:endParaRPr lang="sl-SI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C287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0,13 EUR/</a:t>
                      </a:r>
                      <a:r>
                        <a:rPr lang="sl-SI" sz="1300" dirty="0" err="1">
                          <a:effectLst/>
                        </a:rPr>
                        <a:t>Nm3</a:t>
                      </a:r>
                      <a:endParaRPr lang="sl-SI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C287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95792"/>
              </p:ext>
            </p:extLst>
          </p:nvPr>
        </p:nvGraphicFramePr>
        <p:xfrm>
          <a:off x="525906" y="4987069"/>
          <a:ext cx="3402944" cy="23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2825"/>
                <a:gridCol w="1080119"/>
              </a:tblGrid>
              <a:tr h="233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 err="1" smtClean="0">
                          <a:effectLst/>
                        </a:rPr>
                        <a:t>Annual</a:t>
                      </a:r>
                      <a:r>
                        <a:rPr lang="sl-SI" sz="1300" dirty="0" smtClean="0">
                          <a:effectLst/>
                        </a:rPr>
                        <a:t> </a:t>
                      </a:r>
                      <a:r>
                        <a:rPr lang="sl-SI" sz="1300" dirty="0" err="1" smtClean="0">
                          <a:effectLst/>
                        </a:rPr>
                        <a:t>costs</a:t>
                      </a:r>
                      <a:endParaRPr lang="sl-SI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C287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effectLst/>
                        </a:rPr>
                        <a:t>13.000 EUR</a:t>
                      </a:r>
                      <a:endParaRPr lang="sl-SI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C287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57190"/>
              </p:ext>
            </p:extLst>
          </p:nvPr>
        </p:nvGraphicFramePr>
        <p:xfrm>
          <a:off x="4967968" y="4597693"/>
          <a:ext cx="3152753" cy="23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248"/>
                <a:gridCol w="1604505"/>
              </a:tblGrid>
              <a:tr h="233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 err="1" smtClean="0">
                          <a:effectLst/>
                        </a:rPr>
                        <a:t>Costs</a:t>
                      </a:r>
                      <a:r>
                        <a:rPr lang="sl-SI" sz="1300" dirty="0" smtClean="0">
                          <a:effectLst/>
                        </a:rPr>
                        <a:t> / 1 Nm3 </a:t>
                      </a:r>
                      <a:endParaRPr lang="sl-SI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C287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 smtClean="0">
                          <a:effectLst/>
                        </a:rPr>
                        <a:t>cca 0,4-0,7 </a:t>
                      </a:r>
                      <a:r>
                        <a:rPr lang="sl-SI" sz="1300" dirty="0">
                          <a:effectLst/>
                        </a:rPr>
                        <a:t>EUR/</a:t>
                      </a:r>
                      <a:r>
                        <a:rPr lang="sl-SI" sz="1300" dirty="0" err="1">
                          <a:effectLst/>
                        </a:rPr>
                        <a:t>Nm3</a:t>
                      </a:r>
                      <a:endParaRPr lang="sl-SI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C287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85468"/>
              </p:ext>
            </p:extLst>
          </p:nvPr>
        </p:nvGraphicFramePr>
        <p:xfrm>
          <a:off x="4967968" y="4987069"/>
          <a:ext cx="3152753" cy="455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248"/>
                <a:gridCol w="1604505"/>
              </a:tblGrid>
              <a:tr h="233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 err="1" smtClean="0">
                          <a:effectLst/>
                        </a:rPr>
                        <a:t>Annual</a:t>
                      </a:r>
                      <a:r>
                        <a:rPr lang="sl-SI" sz="1300" dirty="0" smtClean="0">
                          <a:effectLst/>
                        </a:rPr>
                        <a:t> </a:t>
                      </a:r>
                      <a:r>
                        <a:rPr lang="sl-SI" sz="1300" dirty="0" err="1" smtClean="0">
                          <a:effectLst/>
                        </a:rPr>
                        <a:t>nitrogen</a:t>
                      </a:r>
                      <a:r>
                        <a:rPr lang="sl-SI" sz="1300" smtClean="0">
                          <a:effectLst/>
                        </a:rPr>
                        <a:t> costs</a:t>
                      </a:r>
                      <a:endParaRPr lang="sl-SI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C287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 smtClean="0">
                          <a:effectLst/>
                        </a:rPr>
                        <a:t>4</a:t>
                      </a:r>
                      <a:r>
                        <a:rPr lang="sl-SI" sz="1300" smtClean="0">
                          <a:effectLst/>
                        </a:rPr>
                        <a:t>0.000 </a:t>
                      </a:r>
                      <a:r>
                        <a:rPr lang="sl-SI" sz="1300" dirty="0">
                          <a:effectLst/>
                        </a:rPr>
                        <a:t>EUR</a:t>
                      </a:r>
                      <a:endParaRPr lang="sl-SI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C287E"/>
                    </a:solidFill>
                  </a:tcPr>
                </a:tc>
              </a:tr>
            </a:tbl>
          </a:graphicData>
        </a:graphic>
      </p:graphicFrame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/>
          <a:srcRect l="32760" r="31961"/>
          <a:stretch/>
        </p:blipFill>
        <p:spPr>
          <a:xfrm>
            <a:off x="7164288" y="1657367"/>
            <a:ext cx="729413" cy="241738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054" y="1657367"/>
            <a:ext cx="1998222" cy="24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37" y="937287"/>
            <a:ext cx="4772687" cy="379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20984" y="54135"/>
            <a:ext cx="4446984" cy="410575"/>
          </a:xfrm>
          <a:prstGeom prst="rect">
            <a:avLst/>
          </a:prstGeom>
          <a:noFill/>
        </p:spPr>
        <p:txBody>
          <a:bodyPr lIns="71323" tIns="35662" rIns="71323" bIns="35662">
            <a:spAutoFit/>
          </a:bodyPr>
          <a:lstStyle/>
          <a:p>
            <a:pPr>
              <a:defRPr/>
            </a:pPr>
            <a:r>
              <a:rPr lang="sl-SI" sz="2200" b="1" dirty="0" err="1">
                <a:solidFill>
                  <a:schemeClr val="bg1"/>
                </a:solidFill>
                <a:cs typeface="Arial" charset="0"/>
              </a:rPr>
              <a:t>CASE</a:t>
            </a:r>
            <a:r>
              <a:rPr lang="sl-SI" sz="2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sl-SI" sz="2200" b="1" dirty="0" err="1">
                <a:solidFill>
                  <a:schemeClr val="bg1"/>
                </a:solidFill>
                <a:cs typeface="Arial" charset="0"/>
              </a:rPr>
              <a:t>STUDY</a:t>
            </a:r>
            <a:r>
              <a:rPr lang="sl-SI" sz="2200" b="1" dirty="0">
                <a:solidFill>
                  <a:schemeClr val="bg1"/>
                </a:solidFill>
                <a:cs typeface="Arial" charset="0"/>
              </a:rPr>
              <a:t> – GRAND </a:t>
            </a:r>
            <a:r>
              <a:rPr lang="sl-SI" sz="2200" b="1" dirty="0" err="1">
                <a:solidFill>
                  <a:schemeClr val="bg1"/>
                </a:solidFill>
                <a:cs typeface="Arial" charset="0"/>
              </a:rPr>
              <a:t>KAFA</a:t>
            </a:r>
            <a:endParaRPr lang="en-US" sz="2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37395" y="1177313"/>
            <a:ext cx="5214161" cy="302667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1600" b="1" dirty="0">
                <a:latin typeface="KlavikaBasic-Bold"/>
              </a:rPr>
              <a:t>APPLICATION: TO PRESERVE AROMAS</a:t>
            </a:r>
          </a:p>
          <a:p>
            <a:r>
              <a:rPr lang="en-US" sz="1600" b="1" dirty="0">
                <a:latin typeface="KlavikaBasic-Bold"/>
              </a:rPr>
              <a:t>AND SHELF LIFE OF THE COFFEE</a:t>
            </a:r>
            <a:endParaRPr lang="sl-SI" sz="1600" b="1" dirty="0">
              <a:latin typeface="KlavikaBasic-Bold"/>
            </a:endParaRPr>
          </a:p>
          <a:p>
            <a:endParaRPr lang="en-US" sz="1600" b="1" dirty="0">
              <a:latin typeface="KlavikaBasic-Bold"/>
            </a:endParaRPr>
          </a:p>
          <a:p>
            <a:endParaRPr lang="en-US" sz="1600" b="1" dirty="0">
              <a:latin typeface="KlavikaBasic-Bold"/>
            </a:endParaRPr>
          </a:p>
          <a:p>
            <a:r>
              <a:rPr lang="en-US" sz="1600" dirty="0">
                <a:latin typeface="KlavikaBasic-Bold"/>
              </a:rPr>
              <a:t>NITROGEN PRODUCTION: 264 </a:t>
            </a:r>
            <a:r>
              <a:rPr lang="en-US" sz="1600" dirty="0" err="1">
                <a:latin typeface="KlavikaBasic-Bold"/>
              </a:rPr>
              <a:t>m3</a:t>
            </a:r>
            <a:r>
              <a:rPr lang="en-US" sz="1600" dirty="0">
                <a:latin typeface="KlavikaBasic-Bold"/>
              </a:rPr>
              <a:t>/h </a:t>
            </a:r>
            <a:endParaRPr lang="sl-SI" sz="1600" dirty="0">
              <a:latin typeface="KlavikaBasic-Bold"/>
            </a:endParaRPr>
          </a:p>
          <a:p>
            <a:endParaRPr lang="sl-SI" sz="1600" dirty="0">
              <a:latin typeface="KlavikaBasic-Bold"/>
            </a:endParaRPr>
          </a:p>
          <a:p>
            <a:endParaRPr lang="sl-SI" sz="1600" dirty="0">
              <a:latin typeface="KlavikaBasic-Bold"/>
            </a:endParaRPr>
          </a:p>
          <a:p>
            <a:r>
              <a:rPr lang="sl-SI" sz="1600" dirty="0" err="1">
                <a:latin typeface="KlavikaBasic-Bold"/>
              </a:rPr>
              <a:t>PURITY</a:t>
            </a:r>
            <a:r>
              <a:rPr lang="sl-SI" sz="1600" dirty="0">
                <a:latin typeface="KlavikaBasic-Bold"/>
              </a:rPr>
              <a:t>: </a:t>
            </a:r>
            <a:r>
              <a:rPr lang="en-US" sz="1600" dirty="0">
                <a:latin typeface="KlavikaBasic-Bold"/>
              </a:rPr>
              <a:t>99,9 %</a:t>
            </a:r>
            <a:endParaRPr lang="sl-SI" sz="1600" dirty="0">
              <a:latin typeface="KlavikaBasic-Bold"/>
            </a:endParaRPr>
          </a:p>
          <a:p>
            <a:endParaRPr lang="en-US" sz="1600" dirty="0">
              <a:latin typeface="KlavikaBasic-Bold"/>
            </a:endParaRPr>
          </a:p>
          <a:p>
            <a:endParaRPr lang="en-US" sz="1600" dirty="0">
              <a:latin typeface="KlavikaBasic-Bold"/>
            </a:endParaRPr>
          </a:p>
          <a:p>
            <a:r>
              <a:rPr lang="en-US" sz="1600" dirty="0">
                <a:latin typeface="KlavikaBasic-Bold"/>
              </a:rPr>
              <a:t>COMPRESSED AIR </a:t>
            </a:r>
            <a:endParaRPr lang="sl-SI" sz="1600" dirty="0">
              <a:latin typeface="KlavikaBasic-Bold"/>
            </a:endParaRPr>
          </a:p>
          <a:p>
            <a:r>
              <a:rPr lang="en-US" sz="1600" dirty="0">
                <a:latin typeface="KlavikaBasic-Bold"/>
              </a:rPr>
              <a:t>CONSUMPTION: 850 </a:t>
            </a:r>
            <a:r>
              <a:rPr lang="en-US" dirty="0" err="1" smtClean="0">
                <a:latin typeface="KlavikaBasic-Bold"/>
              </a:rPr>
              <a:t>m3</a:t>
            </a:r>
            <a:r>
              <a:rPr lang="en-US" dirty="0" smtClean="0">
                <a:latin typeface="KlavikaBasic-Bold"/>
              </a:rPr>
              <a:t>/h</a:t>
            </a:r>
            <a:endParaRPr lang="en-US" dirty="0"/>
          </a:p>
        </p:txBody>
      </p:sp>
      <p:sp>
        <p:nvSpPr>
          <p:cNvPr id="2" name="PoljeZBesedilom 1">
            <a:hlinkClick r:id="rId3" action="ppaction://hlinkfile"/>
          </p:cNvPr>
          <p:cNvSpPr txBox="1"/>
          <p:nvPr/>
        </p:nvSpPr>
        <p:spPr>
          <a:xfrm>
            <a:off x="251520" y="4801716"/>
            <a:ext cx="2232248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olSlant"/>
          </a:sp3d>
        </p:spPr>
        <p:txBody>
          <a:bodyPr wrap="square" rtlCol="0">
            <a:spAutoFit/>
          </a:bodyPr>
          <a:lstStyle/>
          <a:p>
            <a:r>
              <a:rPr lang="sl-SI" b="1" dirty="0" err="1"/>
              <a:t>Case</a:t>
            </a:r>
            <a:r>
              <a:rPr lang="sl-SI" b="1" dirty="0"/>
              <a:t> </a:t>
            </a:r>
            <a:r>
              <a:rPr lang="sl-SI" b="1" dirty="0" err="1" smtClean="0"/>
              <a:t>study</a:t>
            </a:r>
            <a:r>
              <a:rPr lang="sl-SI" b="1" dirty="0" smtClean="0"/>
              <a:t>:</a:t>
            </a:r>
            <a:endParaRPr lang="sl-SI" b="1" dirty="0"/>
          </a:p>
          <a:p>
            <a:r>
              <a:rPr lang="sl-SI" dirty="0" smtClean="0"/>
              <a:t>Grand Prom d.o.o.</a:t>
            </a:r>
          </a:p>
          <a:p>
            <a:r>
              <a:rPr lang="sl-SI" dirty="0" err="1" smtClean="0"/>
              <a:t>Nitrogen</a:t>
            </a:r>
            <a:r>
              <a:rPr lang="sl-SI" dirty="0" smtClean="0"/>
              <a:t> </a:t>
            </a:r>
            <a:r>
              <a:rPr lang="sl-SI" dirty="0" err="1" smtClean="0"/>
              <a:t>production</a:t>
            </a:r>
            <a:r>
              <a:rPr lang="sl-SI" dirty="0" smtClean="0"/>
              <a:t> </a:t>
            </a:r>
            <a:r>
              <a:rPr lang="sl-SI" dirty="0" err="1" smtClean="0"/>
              <a:t>plant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7" name="PoljeZBesedilom 6">
            <a:hlinkClick r:id="rId4" action="ppaction://hlinkfile"/>
          </p:cNvPr>
          <p:cNvSpPr txBox="1"/>
          <p:nvPr/>
        </p:nvSpPr>
        <p:spPr>
          <a:xfrm>
            <a:off x="2627784" y="4801716"/>
            <a:ext cx="2232248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olSlant"/>
          </a:sp3d>
        </p:spPr>
        <p:txBody>
          <a:bodyPr wrap="square" rtlCol="0">
            <a:spAutoFit/>
          </a:bodyPr>
          <a:lstStyle/>
          <a:p>
            <a:r>
              <a:rPr lang="sl-SI" b="1" dirty="0" err="1"/>
              <a:t>Case</a:t>
            </a:r>
            <a:r>
              <a:rPr lang="sl-SI" b="1" dirty="0"/>
              <a:t> </a:t>
            </a:r>
            <a:r>
              <a:rPr lang="sl-SI" b="1" dirty="0" err="1" smtClean="0"/>
              <a:t>study</a:t>
            </a:r>
            <a:r>
              <a:rPr lang="sl-SI" b="1" dirty="0" smtClean="0"/>
              <a:t>:</a:t>
            </a:r>
            <a:endParaRPr lang="sl-SI" b="1" dirty="0"/>
          </a:p>
          <a:p>
            <a:r>
              <a:rPr lang="sl-SI" smtClean="0"/>
              <a:t>Grand Prom d.o.o.</a:t>
            </a:r>
            <a:endParaRPr lang="sl-SI" dirty="0" smtClean="0"/>
          </a:p>
          <a:p>
            <a:r>
              <a:rPr lang="sl-SI" dirty="0" err="1" smtClean="0"/>
              <a:t>Water</a:t>
            </a:r>
            <a:r>
              <a:rPr lang="sl-SI" dirty="0" smtClean="0"/>
              <a:t> </a:t>
            </a:r>
            <a:r>
              <a:rPr lang="sl-SI" dirty="0" err="1" smtClean="0"/>
              <a:t>cooling</a:t>
            </a:r>
            <a:r>
              <a:rPr lang="sl-SI" dirty="0" smtClean="0"/>
              <a:t> </a:t>
            </a:r>
            <a:r>
              <a:rPr lang="sl-SI" dirty="0" err="1" smtClean="0"/>
              <a:t>process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34668" y="3763364"/>
            <a:ext cx="3345656" cy="104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>
                <a:latin typeface="Calibri" pitchFamily="34" charset="0"/>
              </a:rPr>
              <a:t>OMEGA AIR d.o.o.</a:t>
            </a:r>
            <a:r>
              <a:rPr lang="sl-SI" sz="900" b="1" dirty="0">
                <a:latin typeface="Calibri" pitchFamily="34" charset="0"/>
              </a:rPr>
              <a:t> </a:t>
            </a:r>
            <a:r>
              <a:rPr lang="en-US" sz="900" b="1" dirty="0">
                <a:latin typeface="Calibri" pitchFamily="34" charset="0"/>
              </a:rPr>
              <a:t>Ljubljana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dirty="0" err="1">
                <a:latin typeface="Calibri" pitchFamily="34" charset="0"/>
              </a:rPr>
              <a:t>Cesta</a:t>
            </a:r>
            <a:r>
              <a:rPr lang="en-US" sz="900" dirty="0">
                <a:latin typeface="Calibri" pitchFamily="34" charset="0"/>
              </a:rPr>
              <a:t> </a:t>
            </a:r>
            <a:r>
              <a:rPr lang="en-US" sz="900" dirty="0" err="1">
                <a:latin typeface="Calibri" pitchFamily="34" charset="0"/>
              </a:rPr>
              <a:t>Dolomitskega</a:t>
            </a:r>
            <a:r>
              <a:rPr lang="en-US" sz="900" dirty="0">
                <a:latin typeface="Calibri" pitchFamily="34" charset="0"/>
              </a:rPr>
              <a:t> </a:t>
            </a:r>
            <a:r>
              <a:rPr lang="en-US" sz="900" dirty="0" err="1">
                <a:latin typeface="Calibri" pitchFamily="34" charset="0"/>
              </a:rPr>
              <a:t>odreda</a:t>
            </a:r>
            <a:r>
              <a:rPr lang="en-US" sz="900" dirty="0">
                <a:latin typeface="Calibri" pitchFamily="34" charset="0"/>
              </a:rPr>
              <a:t> 10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dirty="0">
                <a:latin typeface="Calibri" pitchFamily="34" charset="0"/>
              </a:rPr>
              <a:t>SI-1000 Ljubljana, Slovenia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dirty="0">
                <a:latin typeface="Calibri" pitchFamily="34" charset="0"/>
              </a:rPr>
              <a:t>Tel.: +386 (0)1 200 68 00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dirty="0">
                <a:latin typeface="Calibri" pitchFamily="34" charset="0"/>
              </a:rPr>
              <a:t>Fax.: +386 (0)1 200 68 50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dirty="0">
                <a:latin typeface="Calibri" pitchFamily="34" charset="0"/>
              </a:rPr>
              <a:t>E-mail: </a:t>
            </a:r>
            <a:r>
              <a:rPr lang="en-US" sz="900" dirty="0">
                <a:latin typeface="Calibri" pitchFamily="34" charset="0"/>
                <a:hlinkClick r:id="rId4"/>
              </a:rPr>
              <a:t>info@omega-air.si</a:t>
            </a:r>
            <a:endParaRPr lang="en-US" sz="900" dirty="0">
              <a:latin typeface="Calibri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dirty="0">
                <a:latin typeface="Calibri" pitchFamily="34" charset="0"/>
              </a:rPr>
              <a:t>www.omega-air.si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357754" y="1777380"/>
            <a:ext cx="4050450" cy="121079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r"/>
            <a:r>
              <a:rPr lang="sl-SI" sz="37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THANK YOU FOR YOUR ATTENTION</a:t>
            </a:r>
            <a:endParaRPr lang="en-US" sz="37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3"/>
          <p:cNvSpPr txBox="1"/>
          <p:nvPr/>
        </p:nvSpPr>
        <p:spPr>
          <a:xfrm>
            <a:off x="251520" y="24793"/>
            <a:ext cx="685876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200" b="1" spc="-78" dirty="0">
                <a:solidFill>
                  <a:schemeClr val="bg1"/>
                </a:solidFill>
              </a:rPr>
              <a:t>BASICS ABOUT NITROGEN AND OXYGEN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4788024" y="3103575"/>
            <a:ext cx="3999630" cy="2011013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92278F"/>
                </a:solidFill>
              </a:rPr>
              <a:t>REACTIVE</a:t>
            </a:r>
          </a:p>
          <a:p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en-US" dirty="0"/>
              <a:t>COLORLESS, ODORLESS AND TASTELESS GAS</a:t>
            </a:r>
            <a:endParaRPr lang="sl-SI" dirty="0"/>
          </a:p>
          <a:p>
            <a:endParaRPr lang="en-US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en-US" dirty="0"/>
              <a:t>REACTS WITH MOST OF THE CHEMICAL ELEMENTS</a:t>
            </a:r>
            <a:endParaRPr lang="sl-SI" dirty="0"/>
          </a:p>
          <a:p>
            <a:endParaRPr lang="en-US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en-US" dirty="0"/>
              <a:t>NECESSARY FOR MOST LIVING ORGANISMS AND FOR </a:t>
            </a:r>
            <a:r>
              <a:rPr lang="sl-SI" dirty="0"/>
              <a:t>METABOLIC P</a:t>
            </a:r>
            <a:r>
              <a:rPr lang="en-US" dirty="0"/>
              <a:t>ROCESSES</a:t>
            </a:r>
          </a:p>
        </p:txBody>
      </p:sp>
      <p:sp>
        <p:nvSpPr>
          <p:cNvPr id="16" name="Zaobljeni pravokotnik 15"/>
          <p:cNvSpPr/>
          <p:nvPr/>
        </p:nvSpPr>
        <p:spPr>
          <a:xfrm>
            <a:off x="4463988" y="762315"/>
            <a:ext cx="4050450" cy="383916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b="1" dirty="0">
                <a:solidFill>
                  <a:srgbClr val="92278F"/>
                </a:solidFill>
              </a:rPr>
              <a:t>OXYGEN</a:t>
            </a:r>
            <a:endParaRPr lang="en-US" sz="1900" b="1" dirty="0">
              <a:solidFill>
                <a:srgbClr val="92278F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5328084" y="1497751"/>
            <a:ext cx="1070843" cy="9337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5600" b="1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sz="5600" b="1" baseline="-25000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l-SI" sz="5600" b="1" dirty="0">
              <a:solidFill>
                <a:srgbClr val="9227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aobljeni pravokotnik 19"/>
          <p:cNvSpPr/>
          <p:nvPr/>
        </p:nvSpPr>
        <p:spPr>
          <a:xfrm>
            <a:off x="202153" y="762313"/>
            <a:ext cx="4050450" cy="383917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b="1" dirty="0">
                <a:solidFill>
                  <a:srgbClr val="92278F"/>
                </a:solidFill>
              </a:rPr>
              <a:t>NITROGEN</a:t>
            </a:r>
            <a:endParaRPr lang="en-US" sz="1900" b="1" dirty="0">
              <a:solidFill>
                <a:srgbClr val="92278F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962875" y="1453423"/>
            <a:ext cx="1070843" cy="9337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5600" b="1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l-SI" sz="5600" b="1" baseline="-25000" dirty="0">
                <a:solidFill>
                  <a:srgbClr val="922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l-SI" sz="5600" b="1" dirty="0">
              <a:solidFill>
                <a:srgbClr val="9227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Raven povezovalnik 28"/>
          <p:cNvCxnSpPr/>
          <p:nvPr/>
        </p:nvCxnSpPr>
        <p:spPr>
          <a:xfrm>
            <a:off x="4355976" y="757267"/>
            <a:ext cx="12883" cy="4463483"/>
          </a:xfrm>
          <a:prstGeom prst="line">
            <a:avLst/>
          </a:prstGeom>
          <a:ln>
            <a:solidFill>
              <a:srgbClr val="9227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avokotnik 31"/>
          <p:cNvSpPr/>
          <p:nvPr/>
        </p:nvSpPr>
        <p:spPr>
          <a:xfrm>
            <a:off x="304660" y="3103575"/>
            <a:ext cx="3999630" cy="158012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92278F"/>
                </a:solidFill>
              </a:rPr>
              <a:t>INERT</a:t>
            </a:r>
          </a:p>
          <a:p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en-US" dirty="0"/>
              <a:t>COLORLESS, ODORLESS AND TASTELESS GAS</a:t>
            </a:r>
            <a:endParaRPr lang="sl-SI" dirty="0"/>
          </a:p>
          <a:p>
            <a:endParaRPr lang="en-US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DOES NOT ENTER IN CHEMICAL REACTIONS</a:t>
            </a:r>
          </a:p>
          <a:p>
            <a:endParaRPr lang="en-US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DOES NOT SUPPORT COMBUSTION</a:t>
            </a:r>
            <a:endParaRPr lang="en-US" dirty="0"/>
          </a:p>
        </p:txBody>
      </p:sp>
      <p:pic>
        <p:nvPicPr>
          <p:cNvPr id="3074" name="Picture 2" descr="Rezultat iskanja slik za o2 bo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2" t="53966" r="36412" b="17391"/>
          <a:stretch/>
        </p:blipFill>
        <p:spPr bwMode="auto">
          <a:xfrm>
            <a:off x="2124725" y="1266963"/>
            <a:ext cx="1736436" cy="137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o2 bo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6" t="3647" r="4179" b="70702"/>
          <a:stretch/>
        </p:blipFill>
        <p:spPr bwMode="auto">
          <a:xfrm>
            <a:off x="6408204" y="1447734"/>
            <a:ext cx="1944217" cy="12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sp>
        <p:nvSpPr>
          <p:cNvPr id="22" name="PoljeZBesedilom 3"/>
          <p:cNvSpPr txBox="1"/>
          <p:nvPr/>
        </p:nvSpPr>
        <p:spPr>
          <a:xfrm>
            <a:off x="251520" y="24793"/>
            <a:ext cx="685876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spc="-78" dirty="0">
                <a:solidFill>
                  <a:schemeClr val="bg1"/>
                </a:solidFill>
              </a:rPr>
              <a:t>NITROGEN APPLICATIONS</a:t>
            </a:r>
            <a:endParaRPr lang="en-US" sz="2200" b="1" spc="-78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125" y="757267"/>
            <a:ext cx="2462078" cy="1825420"/>
          </a:xfrm>
          <a:prstGeom prst="rect">
            <a:avLst/>
          </a:prstGeom>
        </p:spPr>
      </p:pic>
      <p:pic>
        <p:nvPicPr>
          <p:cNvPr id="4" name="Picture 2" descr="Rezultat iskanja slik za orange ju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31" y="2677480"/>
            <a:ext cx="2462078" cy="182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mil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32" y="757267"/>
            <a:ext cx="2462078" cy="182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125" y="2667208"/>
            <a:ext cx="2462078" cy="1835693"/>
          </a:xfrm>
          <a:prstGeom prst="rect">
            <a:avLst/>
          </a:prstGeom>
        </p:spPr>
      </p:pic>
      <p:sp>
        <p:nvSpPr>
          <p:cNvPr id="18" name="Zaobljeni pravokotnik 17"/>
          <p:cNvSpPr/>
          <p:nvPr/>
        </p:nvSpPr>
        <p:spPr>
          <a:xfrm>
            <a:off x="202153" y="762314"/>
            <a:ext cx="3649545" cy="535013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b="1" dirty="0">
                <a:solidFill>
                  <a:srgbClr val="92278F"/>
                </a:solidFill>
              </a:rPr>
              <a:t>INERTING AND BLANKETING</a:t>
            </a:r>
            <a:endParaRPr lang="en-US" sz="1900" b="1" dirty="0">
              <a:solidFill>
                <a:srgbClr val="92278F"/>
              </a:solidFill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251520" y="1477347"/>
            <a:ext cx="3999630" cy="2872787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92278F"/>
                </a:solidFill>
              </a:rPr>
              <a:t>PURITY: 99 – 99,9 %</a:t>
            </a:r>
          </a:p>
          <a:p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WINE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OILS (Olive </a:t>
            </a:r>
            <a:r>
              <a:rPr lang="sl-SI" dirty="0" err="1"/>
              <a:t>oil</a:t>
            </a:r>
            <a:r>
              <a:rPr lang="sl-SI" dirty="0"/>
              <a:t>, </a:t>
            </a:r>
            <a:r>
              <a:rPr lang="sl-SI" dirty="0" err="1"/>
              <a:t>soybean</a:t>
            </a:r>
            <a:r>
              <a:rPr lang="sl-SI" dirty="0"/>
              <a:t> </a:t>
            </a:r>
            <a:r>
              <a:rPr lang="sl-SI" dirty="0" err="1"/>
              <a:t>oil</a:t>
            </a:r>
            <a:r>
              <a:rPr lang="sl-SI" dirty="0"/>
              <a:t>, …)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SOFT DRINKS (</a:t>
            </a:r>
            <a:r>
              <a:rPr lang="sl-SI" dirty="0" err="1"/>
              <a:t>Juice</a:t>
            </a:r>
            <a:r>
              <a:rPr lang="sl-SI" dirty="0"/>
              <a:t>, mineral </a:t>
            </a:r>
            <a:r>
              <a:rPr lang="sl-SI" dirty="0" err="1"/>
              <a:t>water</a:t>
            </a:r>
            <a:r>
              <a:rPr lang="sl-SI" dirty="0"/>
              <a:t>, …)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DAIRY PRODUCTS </a:t>
            </a:r>
          </a:p>
          <a:p>
            <a:pPr marL="214218" lvl="1" indent="142399">
              <a:tabLst>
                <a:tab pos="214218" algn="l"/>
              </a:tabLst>
            </a:pPr>
            <a:r>
              <a:rPr lang="sl-SI" dirty="0"/>
              <a:t>(Milk, </a:t>
            </a:r>
            <a:r>
              <a:rPr lang="sl-SI" dirty="0" err="1"/>
              <a:t>powdered</a:t>
            </a:r>
            <a:r>
              <a:rPr lang="sl-SI" dirty="0"/>
              <a:t> </a:t>
            </a:r>
            <a:r>
              <a:rPr lang="sl-SI" dirty="0" err="1"/>
              <a:t>milk</a:t>
            </a:r>
            <a:r>
              <a:rPr lang="sl-SI" dirty="0"/>
              <a:t>, </a:t>
            </a:r>
            <a:r>
              <a:rPr lang="sl-SI" dirty="0" err="1"/>
              <a:t>cheese</a:t>
            </a:r>
            <a:r>
              <a:rPr lang="sl-SI" dirty="0"/>
              <a:t>, </a:t>
            </a:r>
            <a:r>
              <a:rPr lang="sl-SI" dirty="0" err="1"/>
              <a:t>butter</a:t>
            </a:r>
            <a:r>
              <a:rPr lang="sl-SI" dirty="0"/>
              <a:t>, …)</a:t>
            </a:r>
          </a:p>
          <a:p>
            <a:pPr marL="214218" lvl="1" indent="142399">
              <a:tabLst>
                <a:tab pos="214218" algn="l"/>
              </a:tabLst>
            </a:pPr>
            <a:endParaRPr lang="sl-SI" dirty="0"/>
          </a:p>
          <a:p>
            <a:pPr marL="222885" lvl="1" indent="-222885">
              <a:buFont typeface="Arial" panose="020B0604020202020204" pitchFamily="34" charset="0"/>
              <a:buChar char="•"/>
            </a:pPr>
            <a:r>
              <a:rPr lang="sl-SI" dirty="0"/>
              <a:t>SOFT DRINKS (</a:t>
            </a:r>
            <a:r>
              <a:rPr lang="sl-SI" dirty="0" err="1"/>
              <a:t>Juice</a:t>
            </a:r>
            <a:r>
              <a:rPr lang="sl-SI" dirty="0"/>
              <a:t>, mineral </a:t>
            </a:r>
            <a:r>
              <a:rPr lang="sl-SI" dirty="0" err="1"/>
              <a:t>water</a:t>
            </a:r>
            <a:r>
              <a:rPr lang="sl-SI" dirty="0"/>
              <a:t>, …)</a:t>
            </a:r>
          </a:p>
          <a:p>
            <a:pPr marL="0" lvl="1"/>
            <a:endParaRPr lang="sl-SI" dirty="0"/>
          </a:p>
        </p:txBody>
      </p:sp>
      <p:sp>
        <p:nvSpPr>
          <p:cNvPr id="23" name="Zaobljeni pravokotnik 22"/>
          <p:cNvSpPr/>
          <p:nvPr/>
        </p:nvSpPr>
        <p:spPr>
          <a:xfrm>
            <a:off x="202153" y="4897727"/>
            <a:ext cx="8366291" cy="535013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dirty="0">
                <a:solidFill>
                  <a:srgbClr val="92278F"/>
                </a:solidFill>
              </a:rPr>
              <a:t>TO REDUCE / PREVENT PRODUCT DEGRADATION FROM MOISTURE AND OXYGEN</a:t>
            </a:r>
            <a:endParaRPr lang="en-US" sz="1900" dirty="0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sp>
        <p:nvSpPr>
          <p:cNvPr id="22" name="PoljeZBesedilom 3"/>
          <p:cNvSpPr txBox="1"/>
          <p:nvPr/>
        </p:nvSpPr>
        <p:spPr>
          <a:xfrm>
            <a:off x="251520" y="24793"/>
            <a:ext cx="685876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spc="-78" dirty="0">
                <a:solidFill>
                  <a:schemeClr val="bg1"/>
                </a:solidFill>
              </a:rPr>
              <a:t>NITROGEN APPLICATIONS</a:t>
            </a:r>
            <a:endParaRPr lang="en-US" sz="2200" b="1" spc="-78" dirty="0">
              <a:solidFill>
                <a:schemeClr val="bg1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202153" y="762313"/>
            <a:ext cx="3649545" cy="655027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b="1" dirty="0">
                <a:solidFill>
                  <a:srgbClr val="92278F"/>
                </a:solidFill>
              </a:rPr>
              <a:t>CONTROLLED ATMOSPHERE STORAGE</a:t>
            </a:r>
            <a:endParaRPr lang="en-US" sz="1900" b="1" dirty="0">
              <a:solidFill>
                <a:srgbClr val="92278F"/>
              </a:solidFill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251520" y="1773990"/>
            <a:ext cx="3999630" cy="179556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92278F"/>
                </a:solidFill>
              </a:rPr>
              <a:t>PURITY: 95 – 99,99 %</a:t>
            </a:r>
          </a:p>
          <a:p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FOOD PRODUCTS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FRUITS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VEGETABLES</a:t>
            </a:r>
          </a:p>
          <a:p>
            <a:endParaRPr lang="sl-SI" dirty="0"/>
          </a:p>
        </p:txBody>
      </p:sp>
      <p:sp>
        <p:nvSpPr>
          <p:cNvPr id="23" name="Zaobljeni pravokotnik 22"/>
          <p:cNvSpPr/>
          <p:nvPr/>
        </p:nvSpPr>
        <p:spPr>
          <a:xfrm>
            <a:off x="202153" y="4897727"/>
            <a:ext cx="8366291" cy="535013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dirty="0">
                <a:solidFill>
                  <a:srgbClr val="92278F"/>
                </a:solidFill>
              </a:rPr>
              <a:t>TO PRESERVE FRESH FRUITS AND VEGETABLES</a:t>
            </a:r>
            <a:endParaRPr lang="en-US" sz="1900" dirty="0">
              <a:solidFill>
                <a:srgbClr val="92278F"/>
              </a:solidFill>
            </a:endParaRPr>
          </a:p>
        </p:txBody>
      </p:sp>
      <p:pic>
        <p:nvPicPr>
          <p:cNvPr id="2050" name="Picture 2" descr="Rezultat iskanja slik za vegetables nitro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62" y="768092"/>
            <a:ext cx="2561485" cy="18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910" y="778543"/>
            <a:ext cx="2457799" cy="17808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88" y="2636780"/>
            <a:ext cx="2457799" cy="178089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404" y="2636780"/>
            <a:ext cx="2457800" cy="17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sp>
        <p:nvSpPr>
          <p:cNvPr id="22" name="PoljeZBesedilom 3"/>
          <p:cNvSpPr txBox="1"/>
          <p:nvPr/>
        </p:nvSpPr>
        <p:spPr>
          <a:xfrm>
            <a:off x="251520" y="24793"/>
            <a:ext cx="685876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spc="-78" dirty="0">
                <a:solidFill>
                  <a:schemeClr val="bg1"/>
                </a:solidFill>
              </a:rPr>
              <a:t>NITROGEN APPLICATIONS</a:t>
            </a:r>
            <a:endParaRPr lang="en-US" sz="2200" b="1" spc="-78" dirty="0">
              <a:solidFill>
                <a:schemeClr val="bg1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202153" y="762313"/>
            <a:ext cx="3649545" cy="655027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b="1" dirty="0">
                <a:solidFill>
                  <a:srgbClr val="92278F"/>
                </a:solidFill>
              </a:rPr>
              <a:t>MODIFIED ATMOSPHERE PACKAGING (MAP)</a:t>
            </a:r>
            <a:endParaRPr lang="en-US" sz="1900" b="1" dirty="0">
              <a:solidFill>
                <a:srgbClr val="92278F"/>
              </a:solidFill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251520" y="1773990"/>
            <a:ext cx="3999630" cy="265734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92278F"/>
                </a:solidFill>
              </a:rPr>
              <a:t>PURITY: 95 – 99,5 %</a:t>
            </a:r>
          </a:p>
          <a:p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MEAT PRODUCTS 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PRE-COOKED FOOD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WINE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DAIRY PRODUCTS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PHARMACEUTICAL PRODUCTS</a:t>
            </a:r>
          </a:p>
          <a:p>
            <a:endParaRPr lang="sl-SI" dirty="0"/>
          </a:p>
        </p:txBody>
      </p:sp>
      <p:sp>
        <p:nvSpPr>
          <p:cNvPr id="23" name="Zaobljeni pravokotnik 22"/>
          <p:cNvSpPr/>
          <p:nvPr/>
        </p:nvSpPr>
        <p:spPr>
          <a:xfrm>
            <a:off x="202153" y="4897727"/>
            <a:ext cx="8366291" cy="535013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dirty="0">
                <a:solidFill>
                  <a:srgbClr val="92278F"/>
                </a:solidFill>
              </a:rPr>
              <a:t>TO EXTEND SHELF LIFE</a:t>
            </a:r>
            <a:endParaRPr lang="en-US" sz="1900" dirty="0">
              <a:solidFill>
                <a:srgbClr val="92278F"/>
              </a:solidFill>
            </a:endParaRPr>
          </a:p>
        </p:txBody>
      </p:sp>
      <p:pic>
        <p:nvPicPr>
          <p:cNvPr id="4098" name="Picture 2" descr="Rezultat iskanja slik za modified atmosphere packaging me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88" y="762314"/>
            <a:ext cx="2426116" cy="17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iskanja slik za modified atmosphere packaging w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9"/>
          <a:stretch/>
        </p:blipFill>
        <p:spPr bwMode="auto">
          <a:xfrm>
            <a:off x="6488688" y="762314"/>
            <a:ext cx="2403793" cy="17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zultat iskanja slik za pringles chi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88" y="2677480"/>
            <a:ext cx="2404078" cy="18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9207" y="2665199"/>
            <a:ext cx="2418996" cy="18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688" y="762313"/>
            <a:ext cx="2403793" cy="1782970"/>
          </a:xfrm>
          <a:prstGeom prst="rect">
            <a:avLst/>
          </a:prstGeom>
        </p:spPr>
      </p:pic>
      <p:sp>
        <p:nvSpPr>
          <p:cNvPr id="22" name="PoljeZBesedilom 3"/>
          <p:cNvSpPr txBox="1"/>
          <p:nvPr/>
        </p:nvSpPr>
        <p:spPr>
          <a:xfrm>
            <a:off x="251520" y="24793"/>
            <a:ext cx="685876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spc="-78" dirty="0">
                <a:solidFill>
                  <a:schemeClr val="bg1"/>
                </a:solidFill>
              </a:rPr>
              <a:t>NITROGEN APPLICATIONS</a:t>
            </a:r>
            <a:endParaRPr lang="en-US" sz="2200" b="1" spc="-78" dirty="0">
              <a:solidFill>
                <a:schemeClr val="bg1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202153" y="762313"/>
            <a:ext cx="3649545" cy="655027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b="1" dirty="0">
                <a:solidFill>
                  <a:srgbClr val="92278F"/>
                </a:solidFill>
              </a:rPr>
              <a:t>INDUSTRIAL APPLICATIONS</a:t>
            </a:r>
            <a:endParaRPr lang="en-US" sz="1900" b="1" dirty="0">
              <a:solidFill>
                <a:srgbClr val="92278F"/>
              </a:solidFill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251520" y="1773990"/>
            <a:ext cx="3999630" cy="2441900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92278F"/>
                </a:solidFill>
              </a:rPr>
              <a:t>PURITY: 95 – 99,9999 %</a:t>
            </a:r>
          </a:p>
          <a:p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LASER CUTTING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ELECTRONICS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GAS INJECTION MOULDING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pPr marL="222885" indent="-222885">
              <a:buFont typeface="Arial" panose="020B0604020202020204" pitchFamily="34" charset="0"/>
              <a:buChar char="•"/>
            </a:pPr>
            <a:r>
              <a:rPr lang="sl-SI" dirty="0"/>
              <a:t>PROTECTIVE ATMOSPHERE IN EXPLOSIVE AREA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  <p:sp>
        <p:nvSpPr>
          <p:cNvPr id="23" name="Zaobljeni pravokotnik 22"/>
          <p:cNvSpPr/>
          <p:nvPr/>
        </p:nvSpPr>
        <p:spPr>
          <a:xfrm>
            <a:off x="202153" y="4897727"/>
            <a:ext cx="8366291" cy="535013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sz="1900" dirty="0">
                <a:solidFill>
                  <a:srgbClr val="92278F"/>
                </a:solidFill>
              </a:rPr>
              <a:t>TO ASSURE STABLE QUALITY / TO IMPROVE PROCESS QUALITY / SAFETY</a:t>
            </a:r>
            <a:endParaRPr lang="en-US" sz="1900" dirty="0">
              <a:solidFill>
                <a:srgbClr val="92278F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765723"/>
            <a:ext cx="1715641" cy="15319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/>
          <a:srcRect l="18248" r="23311"/>
          <a:stretch/>
        </p:blipFill>
        <p:spPr>
          <a:xfrm>
            <a:off x="4009396" y="757266"/>
            <a:ext cx="2430270" cy="17589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7"/>
          <a:srcRect l="19711" r="21240" b="12256"/>
          <a:stretch/>
        </p:blipFill>
        <p:spPr>
          <a:xfrm>
            <a:off x="4005689" y="2647634"/>
            <a:ext cx="2430270" cy="17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396385" y="817017"/>
          <a:ext cx="8321188" cy="343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0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02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02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1273">
                <a:tc>
                  <a:txBody>
                    <a:bodyPr/>
                    <a:lstStyle/>
                    <a:p>
                      <a:pPr algn="ctr"/>
                      <a:r>
                        <a:rPr lang="sl-SI" sz="1500" dirty="0" err="1"/>
                        <a:t>Application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 err="1"/>
                        <a:t>Purity</a:t>
                      </a:r>
                      <a:r>
                        <a:rPr lang="sl-SI" sz="1500" dirty="0"/>
                        <a:t> as % </a:t>
                      </a:r>
                      <a:r>
                        <a:rPr lang="sl-SI" sz="1500" dirty="0" err="1"/>
                        <a:t>of</a:t>
                      </a:r>
                      <a:r>
                        <a:rPr lang="sl-SI" sz="1500" dirty="0"/>
                        <a:t> </a:t>
                      </a:r>
                      <a:r>
                        <a:rPr lang="sl-SI" sz="1500" dirty="0" err="1"/>
                        <a:t>O2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 err="1"/>
                        <a:t>Pressure</a:t>
                      </a:r>
                      <a:r>
                        <a:rPr lang="sl-SI" sz="1500" dirty="0"/>
                        <a:t> </a:t>
                      </a:r>
                      <a:r>
                        <a:rPr lang="sl-SI" sz="1500" dirty="0" err="1"/>
                        <a:t>of</a:t>
                      </a:r>
                      <a:r>
                        <a:rPr lang="sl-SI" sz="1500" dirty="0"/>
                        <a:t> </a:t>
                      </a:r>
                      <a:r>
                        <a:rPr lang="sl-SI" sz="1500" dirty="0" err="1"/>
                        <a:t>N2</a:t>
                      </a:r>
                      <a:r>
                        <a:rPr lang="sl-SI" sz="1500" dirty="0"/>
                        <a:t> (</a:t>
                      </a:r>
                      <a:r>
                        <a:rPr lang="sl-SI" sz="1500" dirty="0" err="1"/>
                        <a:t>barg</a:t>
                      </a:r>
                      <a:r>
                        <a:rPr lang="sl-SI" sz="1500" dirty="0"/>
                        <a:t>)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 err="1"/>
                        <a:t>Specific</a:t>
                      </a:r>
                      <a:r>
                        <a:rPr lang="sl-SI" sz="1500" dirty="0"/>
                        <a:t> </a:t>
                      </a:r>
                      <a:r>
                        <a:rPr lang="sl-SI" sz="1500" dirty="0" err="1"/>
                        <a:t>Requirements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l"/>
                      <a:r>
                        <a:rPr lang="sl-SI" sz="1500" dirty="0" err="1"/>
                        <a:t>Food</a:t>
                      </a:r>
                      <a:r>
                        <a:rPr lang="sl-SI" sz="1500" dirty="0"/>
                        <a:t> </a:t>
                      </a:r>
                      <a:r>
                        <a:rPr lang="sl-SI" sz="1500" dirty="0" err="1"/>
                        <a:t>procesing</a:t>
                      </a:r>
                      <a:r>
                        <a:rPr lang="sl-SI" sz="1500" dirty="0"/>
                        <a:t> -MAP</a:t>
                      </a:r>
                    </a:p>
                    <a:p>
                      <a:pPr algn="l"/>
                      <a:r>
                        <a:rPr lang="sl-SI" sz="1500" dirty="0"/>
                        <a:t>-</a:t>
                      </a:r>
                      <a:r>
                        <a:rPr lang="sl-SI" sz="1500" baseline="0" dirty="0"/>
                        <a:t>    </a:t>
                      </a:r>
                      <a:r>
                        <a:rPr lang="sl-SI" sz="1200" dirty="0" err="1"/>
                        <a:t>Wine</a:t>
                      </a:r>
                      <a:r>
                        <a:rPr lang="sl-SI" sz="1200" dirty="0"/>
                        <a:t> </a:t>
                      </a:r>
                      <a:r>
                        <a:rPr lang="sl-SI" sz="1200" dirty="0" err="1"/>
                        <a:t>Sparging</a:t>
                      </a:r>
                      <a:endParaRPr lang="sl-SI" sz="1200" dirty="0"/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sl-SI" sz="1200" dirty="0" err="1"/>
                        <a:t>Control</a:t>
                      </a:r>
                      <a:r>
                        <a:rPr lang="sl-SI" sz="1200" dirty="0"/>
                        <a:t> </a:t>
                      </a:r>
                      <a:r>
                        <a:rPr lang="sl-SI" sz="1200" dirty="0" err="1"/>
                        <a:t>atmosphere</a:t>
                      </a:r>
                      <a:endParaRPr lang="sl-SI" sz="1200" dirty="0"/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sl-SI" sz="1200" dirty="0" err="1"/>
                        <a:t>Meat</a:t>
                      </a:r>
                      <a:r>
                        <a:rPr lang="sl-SI" sz="1200" dirty="0"/>
                        <a:t> </a:t>
                      </a:r>
                      <a:r>
                        <a:rPr lang="sl-SI" sz="1200" dirty="0" err="1"/>
                        <a:t>packing</a:t>
                      </a:r>
                      <a:endParaRPr lang="en-US" sz="12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/>
                        <a:t>2- 0,5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 err="1"/>
                        <a:t>Low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 err="1"/>
                        <a:t>Sterile</a:t>
                      </a:r>
                      <a:r>
                        <a:rPr lang="sl-SI" sz="1500" dirty="0"/>
                        <a:t> </a:t>
                      </a:r>
                      <a:r>
                        <a:rPr lang="sl-SI" sz="1500" dirty="0" err="1"/>
                        <a:t>Filtration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273">
                <a:tc>
                  <a:txBody>
                    <a:bodyPr/>
                    <a:lstStyle/>
                    <a:p>
                      <a:pPr algn="l"/>
                      <a:r>
                        <a:rPr lang="sl-SI" sz="1500" dirty="0" err="1"/>
                        <a:t>Blanketing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/>
                        <a:t>2-5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 err="1"/>
                        <a:t>Low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273">
                <a:tc>
                  <a:txBody>
                    <a:bodyPr/>
                    <a:lstStyle/>
                    <a:p>
                      <a:pPr algn="l"/>
                      <a:r>
                        <a:rPr lang="sl-SI" sz="1500" dirty="0" err="1"/>
                        <a:t>Gas</a:t>
                      </a:r>
                      <a:r>
                        <a:rPr lang="sl-SI" sz="1500" dirty="0"/>
                        <a:t> </a:t>
                      </a:r>
                      <a:r>
                        <a:rPr lang="sl-SI" sz="1500" dirty="0" err="1"/>
                        <a:t>Injection</a:t>
                      </a:r>
                      <a:r>
                        <a:rPr lang="sl-SI" sz="1500" dirty="0"/>
                        <a:t> </a:t>
                      </a:r>
                      <a:r>
                        <a:rPr lang="sl-SI" sz="1500" dirty="0" err="1"/>
                        <a:t>Molding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/>
                        <a:t>0,5-1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 err="1"/>
                        <a:t>High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 err="1"/>
                        <a:t>Booster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1273">
                <a:tc>
                  <a:txBody>
                    <a:bodyPr/>
                    <a:lstStyle/>
                    <a:p>
                      <a:pPr algn="l"/>
                      <a:r>
                        <a:rPr lang="sl-SI" sz="1500" dirty="0" err="1"/>
                        <a:t>Electronics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/>
                        <a:t>0,1 – 0,01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 err="1"/>
                        <a:t>Low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sl-SI" sz="1500" dirty="0" err="1"/>
                        <a:t>Lasser</a:t>
                      </a:r>
                      <a:r>
                        <a:rPr lang="sl-SI" sz="1500" dirty="0"/>
                        <a:t> </a:t>
                      </a:r>
                      <a:r>
                        <a:rPr lang="sl-SI" sz="1500" dirty="0" err="1"/>
                        <a:t>cutting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/>
                        <a:t>0,0001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500" dirty="0"/>
                        <a:t>30 or 250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500" dirty="0" err="1"/>
                        <a:t>Booster</a:t>
                      </a:r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PoljeZBesedilom 3"/>
          <p:cNvSpPr txBox="1"/>
          <p:nvPr/>
        </p:nvSpPr>
        <p:spPr>
          <a:xfrm>
            <a:off x="251520" y="24793"/>
            <a:ext cx="8220968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dirty="0">
                <a:solidFill>
                  <a:schemeClr val="bg1"/>
                </a:solidFill>
              </a:rPr>
              <a:t>APPLICATIONS PROCESS REQUIREMENTS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-36512" y="-22820"/>
            <a:ext cx="9217024" cy="697260"/>
          </a:xfrm>
          <a:prstGeom prst="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138175" y="3697594"/>
            <a:ext cx="2942501" cy="2011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71323" tIns="35662" rIns="71323" bIns="3566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>
                <a:latin typeface="+mn-lt"/>
                <a:cs typeface="+mn-cs"/>
              </a:rPr>
              <a:t> </a:t>
            </a:r>
            <a:r>
              <a:rPr lang="sl-SI" dirty="0"/>
              <a:t>MEDIUM-HIGH PURITY (to 99,9999%)</a:t>
            </a:r>
          </a:p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r>
              <a:rPr lang="sl-SI" dirty="0">
                <a:latin typeface="+mn-lt"/>
                <a:cs typeface="+mn-cs"/>
              </a:rPr>
              <a:t> HIGH CAPACITY ( &gt; 10.000M3/H)</a:t>
            </a:r>
          </a:p>
          <a:p>
            <a:pPr>
              <a:buFont typeface="Arial" pitchFamily="34" charset="0"/>
              <a:buChar char="•"/>
            </a:pPr>
            <a:endParaRPr lang="sl-SI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sl-SI" dirty="0"/>
              <a:t> HIGH INVESTMENT</a:t>
            </a:r>
          </a:p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r>
              <a:rPr lang="sl-SI" dirty="0">
                <a:latin typeface="+mn-lt"/>
                <a:cs typeface="+mn-cs"/>
              </a:rPr>
              <a:t> LOW PRODUCTION PRICE</a:t>
            </a:r>
          </a:p>
          <a:p>
            <a:pPr>
              <a:buFont typeface="Arial" pitchFamily="34" charset="0"/>
              <a:buChar char="•"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26301" r="25891" b="29363"/>
          <a:stretch/>
        </p:blipFill>
        <p:spPr bwMode="auto">
          <a:xfrm>
            <a:off x="6106945" y="1208601"/>
            <a:ext cx="2802847" cy="148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jeZBesedilom 3"/>
          <p:cNvSpPr txBox="1"/>
          <p:nvPr/>
        </p:nvSpPr>
        <p:spPr>
          <a:xfrm>
            <a:off x="251520" y="24793"/>
            <a:ext cx="8220968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sl-SI" sz="2200" b="1" dirty="0">
                <a:solidFill>
                  <a:schemeClr val="bg1"/>
                </a:solidFill>
              </a:rPr>
              <a:t>NITROGEN PRODUCTION METHODS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202153" y="762314"/>
            <a:ext cx="2749667" cy="360316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dirty="0">
                <a:solidFill>
                  <a:srgbClr val="92278F"/>
                </a:solidFill>
              </a:rPr>
              <a:t>MEMBRANE</a:t>
            </a:r>
            <a:endParaRPr lang="en-US" dirty="0">
              <a:solidFill>
                <a:srgbClr val="92278F"/>
              </a:solidFill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3167845" y="762314"/>
            <a:ext cx="2749667" cy="360316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dirty="0">
                <a:solidFill>
                  <a:srgbClr val="92278F"/>
                </a:solidFill>
              </a:rPr>
              <a:t>PRESSURE SWING ADSORPTION PSA</a:t>
            </a:r>
            <a:endParaRPr lang="en-US" dirty="0">
              <a:solidFill>
                <a:srgbClr val="92278F"/>
              </a:solidFill>
            </a:endParaRPr>
          </a:p>
        </p:txBody>
      </p:sp>
      <p:sp>
        <p:nvSpPr>
          <p:cNvPr id="20" name="Zaobljeni pravokotnik 19"/>
          <p:cNvSpPr/>
          <p:nvPr/>
        </p:nvSpPr>
        <p:spPr>
          <a:xfrm>
            <a:off x="6133536" y="770011"/>
            <a:ext cx="2749667" cy="352618"/>
          </a:xfrm>
          <a:prstGeom prst="roundRect">
            <a:avLst/>
          </a:prstGeom>
          <a:noFill/>
          <a:ln>
            <a:solidFill>
              <a:srgbClr val="9227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1323" tIns="35662" rIns="71323" bIns="35662" anchor="ctr" anchorCtr="1"/>
          <a:lstStyle/>
          <a:p>
            <a:pPr algn="ctr"/>
            <a:r>
              <a:rPr lang="sl-SI" dirty="0">
                <a:solidFill>
                  <a:srgbClr val="92278F"/>
                </a:solidFill>
              </a:rPr>
              <a:t>CRYOGENIC PLANT</a:t>
            </a:r>
            <a:endParaRPr lang="en-US" dirty="0">
              <a:solidFill>
                <a:srgbClr val="92278F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43508" y="3757600"/>
            <a:ext cx="2929207" cy="15801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71323" tIns="35662" rIns="71323" bIns="3566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>
                <a:latin typeface="+mn-lt"/>
                <a:cs typeface="+mn-cs"/>
              </a:rPr>
              <a:t> </a:t>
            </a:r>
            <a:r>
              <a:rPr lang="sl-SI" dirty="0"/>
              <a:t>LOW-MEDIUM PURITY (90 TO 99,5%)</a:t>
            </a:r>
          </a:p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r>
              <a:rPr lang="sl-SI" dirty="0">
                <a:latin typeface="+mn-lt"/>
                <a:cs typeface="+mn-cs"/>
              </a:rPr>
              <a:t> LOW CAPACITY (UP TO 1000M3/H)</a:t>
            </a:r>
          </a:p>
          <a:p>
            <a:pPr>
              <a:buFont typeface="Arial" pitchFamily="34" charset="0"/>
              <a:buChar char="•"/>
            </a:pPr>
            <a:endParaRPr lang="sl-SI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sl-SI" dirty="0"/>
              <a:t> LOW INVESTMENT</a:t>
            </a:r>
          </a:p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r>
              <a:rPr lang="sl-SI" dirty="0">
                <a:latin typeface="+mn-lt"/>
                <a:cs typeface="+mn-cs"/>
              </a:rPr>
              <a:t> MEDIUM PRODUCTION PRICE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14" y="1414814"/>
            <a:ext cx="2672587" cy="1592103"/>
          </a:xfrm>
          <a:prstGeom prst="rect">
            <a:avLst/>
          </a:prstGeom>
        </p:spPr>
      </p:pic>
      <p:cxnSp>
        <p:nvCxnSpPr>
          <p:cNvPr id="23" name="Raven povezovalnik 22"/>
          <p:cNvCxnSpPr/>
          <p:nvPr/>
        </p:nvCxnSpPr>
        <p:spPr>
          <a:xfrm>
            <a:off x="3059832" y="757267"/>
            <a:ext cx="12883" cy="4463483"/>
          </a:xfrm>
          <a:prstGeom prst="line">
            <a:avLst/>
          </a:prstGeom>
          <a:ln>
            <a:solidFill>
              <a:srgbClr val="9227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>
            <a:off x="6017280" y="757267"/>
            <a:ext cx="12883" cy="4463483"/>
          </a:xfrm>
          <a:prstGeom prst="line">
            <a:avLst/>
          </a:prstGeom>
          <a:ln>
            <a:solidFill>
              <a:srgbClr val="9227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1" y="1237320"/>
            <a:ext cx="1225130" cy="2445867"/>
          </a:xfrm>
          <a:prstGeom prst="rect">
            <a:avLst/>
          </a:prstGeom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113839" y="3745016"/>
            <a:ext cx="2795429" cy="17955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71323" tIns="35662" rIns="71323" bIns="3566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>
                <a:latin typeface="+mn-lt"/>
                <a:cs typeface="+mn-cs"/>
              </a:rPr>
              <a:t> </a:t>
            </a:r>
            <a:r>
              <a:rPr lang="sl-SI" dirty="0"/>
              <a:t>LOW-HIGH PURITY (90 TO 99,5%)</a:t>
            </a:r>
          </a:p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r>
              <a:rPr lang="sl-SI" dirty="0">
                <a:latin typeface="+mn-lt"/>
                <a:cs typeface="+mn-cs"/>
              </a:rPr>
              <a:t> MEDIUM CAPACITY (&lt; 10.000M3/H)</a:t>
            </a:r>
          </a:p>
          <a:p>
            <a:endParaRPr lang="sl-SI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sl-SI" dirty="0"/>
              <a:t> MEDIUM INVESTMENT</a:t>
            </a:r>
          </a:p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r>
              <a:rPr lang="sl-SI" dirty="0">
                <a:latin typeface="+mn-lt"/>
                <a:cs typeface="+mn-cs"/>
              </a:rPr>
              <a:t> MEDIUM PRODUCTION PRICE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4657700"/>
            <a:ext cx="414528" cy="8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11312</TotalTime>
  <Words>1290</Words>
  <Application>Microsoft Office PowerPoint</Application>
  <PresentationFormat>On-screen Show (16:10)</PresentationFormat>
  <Paragraphs>554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Malgun Gothic</vt:lpstr>
      <vt:lpstr>Arial</vt:lpstr>
      <vt:lpstr>Calibri</vt:lpstr>
      <vt:lpstr>KlavikaBasic-Bold</vt:lpstr>
      <vt:lpstr>KlavikaBasic-Regular</vt:lpstr>
      <vt:lpstr>Times New Roman</vt:lpstr>
      <vt:lpstr>Wingdings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jrobic</dc:creator>
  <cp:lastModifiedBy>Pedja</cp:lastModifiedBy>
  <cp:revision>1650</cp:revision>
  <cp:lastPrinted>2012-09-12T12:21:12Z</cp:lastPrinted>
  <dcterms:created xsi:type="dcterms:W3CDTF">2009-11-13T08:44:31Z</dcterms:created>
  <dcterms:modified xsi:type="dcterms:W3CDTF">2018-06-20T10:37:24Z</dcterms:modified>
</cp:coreProperties>
</file>